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p:sldMasterIdLst>
    <p:sldMasterId id="2147483648" r:id="rId2"/>
  </p:sldMasterIdLst>
  <p:notesMasterIdLst>
    <p:notesMasterId r:id="rId27"/>
  </p:notesMasterIdLst>
  <p:handoutMasterIdLst>
    <p:handoutMasterId r:id="rId28"/>
  </p:handoutMasterIdLst>
  <p:sldIdLst>
    <p:sldId id="256" r:id="rId3"/>
    <p:sldId id="258" r:id="rId4"/>
    <p:sldId id="259" r:id="rId5"/>
    <p:sldId id="260" r:id="rId6"/>
    <p:sldId id="266" r:id="rId7"/>
    <p:sldId id="269" r:id="rId8"/>
    <p:sldId id="272" r:id="rId9"/>
    <p:sldId id="273" r:id="rId10"/>
    <p:sldId id="274" r:id="rId11"/>
    <p:sldId id="275" r:id="rId12"/>
    <p:sldId id="276" r:id="rId13"/>
    <p:sldId id="277" r:id="rId14"/>
    <p:sldId id="278" r:id="rId15"/>
    <p:sldId id="279" r:id="rId16"/>
    <p:sldId id="263" r:id="rId17"/>
    <p:sldId id="280" r:id="rId18"/>
    <p:sldId id="262" r:id="rId19"/>
    <p:sldId id="265" r:id="rId20"/>
    <p:sldId id="281" r:id="rId21"/>
    <p:sldId id="270" r:id="rId22"/>
    <p:sldId id="271" r:id="rId23"/>
    <p:sldId id="287" r:id="rId24"/>
    <p:sldId id="284" r:id="rId25"/>
    <p:sldId id="286"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showGuides="1">
      <p:cViewPr varScale="1">
        <p:scale>
          <a:sx n="76" d="100"/>
          <a:sy n="76" d="100"/>
        </p:scale>
        <p:origin x="540" y="84"/>
      </p:cViewPr>
      <p:guideLst>
        <p:guide orient="horz" pos="2160"/>
        <p:guide pos="3840"/>
      </p:guideLst>
    </p:cSldViewPr>
  </p:slideViewPr>
  <p:notesTextViewPr>
    <p:cViewPr>
      <p:scale>
        <a:sx n="1" d="1"/>
        <a:sy n="1" d="1"/>
      </p:scale>
      <p:origin x="0" y="0"/>
    </p:cViewPr>
  </p:notesTextViewPr>
  <p:notesViewPr>
    <p:cSldViewPr snapToGrid="0" showGuides="1">
      <p:cViewPr varScale="1">
        <p:scale>
          <a:sx n="51" d="100"/>
          <a:sy n="51" d="100"/>
        </p:scale>
        <p:origin x="2352" y="5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1.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handoutMaster" Target="handoutMasters/handout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notesMaster" Target="notesMasters/notesMaster1.xml"/><Relationship Id="rId30"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CFDE24C-BBBE-40A4-8300-677B648573C6}" type="doc">
      <dgm:prSet loTypeId="urn:microsoft.com/office/officeart/2005/8/layout/process2" loCatId="process" qsTypeId="urn:microsoft.com/office/officeart/2005/8/quickstyle/simple3" qsCatId="simple" csTypeId="urn:microsoft.com/office/officeart/2005/8/colors/accent0_1" csCatId="mainScheme" phldr="1"/>
      <dgm:spPr/>
      <dgm:t>
        <a:bodyPr/>
        <a:lstStyle/>
        <a:p>
          <a:endParaRPr lang="en-US"/>
        </a:p>
      </dgm:t>
    </dgm:pt>
    <dgm:pt modelId="{8CCBDFDC-A07A-4207-B89D-2C24B6DFD16C}">
      <dgm:prSet phldrT="[Text]" custT="1"/>
      <dgm:spPr/>
      <dgm:t>
        <a:bodyPr/>
        <a:lstStyle/>
        <a:p>
          <a:r>
            <a:rPr lang="en-US" sz="1000" dirty="0" smtClean="0"/>
            <a:t>Find </a:t>
          </a:r>
          <a:r>
            <a:rPr lang="en-US" sz="1000" dirty="0"/>
            <a:t>IP address of </a:t>
          </a:r>
          <a:r>
            <a:rPr lang="en-US" sz="1000" dirty="0" smtClean="0"/>
            <a:t>Raspberry Pi  </a:t>
          </a:r>
          <a:r>
            <a:rPr lang="en-US" sz="1000" dirty="0"/>
            <a:t>in router </a:t>
          </a:r>
        </a:p>
      </dgm:t>
    </dgm:pt>
    <dgm:pt modelId="{8E4ACB2D-6B22-42C6-9308-6D009EB7478C}" type="parTrans" cxnId="{9A252B82-8955-4AD4-86BA-B573B7D50CC9}">
      <dgm:prSet/>
      <dgm:spPr/>
      <dgm:t>
        <a:bodyPr/>
        <a:lstStyle/>
        <a:p>
          <a:endParaRPr lang="en-US" sz="800"/>
        </a:p>
      </dgm:t>
    </dgm:pt>
    <dgm:pt modelId="{C28C878A-5B7A-4D72-A7D8-0E12838A2C60}" type="sibTrans" cxnId="{9A252B82-8955-4AD4-86BA-B573B7D50CC9}">
      <dgm:prSet custT="1"/>
      <dgm:spPr/>
      <dgm:t>
        <a:bodyPr/>
        <a:lstStyle/>
        <a:p>
          <a:endParaRPr lang="en-US" sz="800" dirty="0"/>
        </a:p>
      </dgm:t>
    </dgm:pt>
    <dgm:pt modelId="{C0A2B3AE-B9F4-44E3-9482-BDF6B283FDB4}">
      <dgm:prSet phldrT="[Text]" custT="1"/>
      <dgm:spPr/>
      <dgm:t>
        <a:bodyPr/>
        <a:lstStyle/>
        <a:p>
          <a:r>
            <a:rPr lang="en-US" sz="1000" dirty="0"/>
            <a:t>In MobaXteme software Enter the </a:t>
          </a:r>
          <a:r>
            <a:rPr lang="en-US" sz="1000" dirty="0" smtClean="0"/>
            <a:t>Raspberry Pi </a:t>
          </a:r>
          <a:r>
            <a:rPr lang="en-US" sz="1000" dirty="0"/>
            <a:t>IP and Login </a:t>
          </a:r>
        </a:p>
      </dgm:t>
    </dgm:pt>
    <dgm:pt modelId="{9BE37D43-EF8B-4193-8009-86D6FE5EE642}" type="parTrans" cxnId="{D4E32110-C03A-49F0-8558-F9543A93DC81}">
      <dgm:prSet/>
      <dgm:spPr/>
      <dgm:t>
        <a:bodyPr/>
        <a:lstStyle/>
        <a:p>
          <a:endParaRPr lang="en-US" sz="800"/>
        </a:p>
      </dgm:t>
    </dgm:pt>
    <dgm:pt modelId="{3AADBFFE-8865-4631-A561-43026B60B632}" type="sibTrans" cxnId="{D4E32110-C03A-49F0-8558-F9543A93DC81}">
      <dgm:prSet custT="1"/>
      <dgm:spPr/>
      <dgm:t>
        <a:bodyPr/>
        <a:lstStyle/>
        <a:p>
          <a:endParaRPr lang="en-US" sz="800" dirty="0"/>
        </a:p>
      </dgm:t>
    </dgm:pt>
    <dgm:pt modelId="{DF778E00-D053-4034-BA4E-10DDC9840DE8}">
      <dgm:prSet phldrT="[Text]" custT="1"/>
      <dgm:spPr/>
      <dgm:t>
        <a:bodyPr/>
        <a:lstStyle/>
        <a:p>
          <a:r>
            <a:rPr lang="en-US" sz="1000" dirty="0"/>
            <a:t>Run Shell script of Streaming and sensor program / run startup file</a:t>
          </a:r>
        </a:p>
      </dgm:t>
    </dgm:pt>
    <dgm:pt modelId="{AFABAADB-D4B5-4F01-A5EB-763D558F7C5F}" type="parTrans" cxnId="{3AA7137A-1B14-44F0-B01F-906E2DF0B320}">
      <dgm:prSet/>
      <dgm:spPr/>
      <dgm:t>
        <a:bodyPr/>
        <a:lstStyle/>
        <a:p>
          <a:endParaRPr lang="en-US" sz="800"/>
        </a:p>
      </dgm:t>
    </dgm:pt>
    <dgm:pt modelId="{7B7AB138-C168-473F-9373-C90FF975FAD4}" type="sibTrans" cxnId="{3AA7137A-1B14-44F0-B01F-906E2DF0B320}">
      <dgm:prSet custT="1"/>
      <dgm:spPr/>
      <dgm:t>
        <a:bodyPr/>
        <a:lstStyle/>
        <a:p>
          <a:endParaRPr lang="en-US" sz="800" dirty="0"/>
        </a:p>
      </dgm:t>
    </dgm:pt>
    <dgm:pt modelId="{1892603D-79C1-4E57-8BC6-42BE5B9D8256}">
      <dgm:prSet custT="1"/>
      <dgm:spPr/>
      <dgm:t>
        <a:bodyPr/>
        <a:lstStyle/>
        <a:p>
          <a:r>
            <a:rPr lang="en-US" sz="1000" dirty="0" smtClean="0"/>
            <a:t>Deploy WAR file to Tomcat server on Raspberry Pi by using WinSCP</a:t>
          </a:r>
          <a:endParaRPr lang="en-US" sz="1000" dirty="0"/>
        </a:p>
      </dgm:t>
    </dgm:pt>
    <dgm:pt modelId="{85FA4F78-78F1-46D9-A396-7D0161C4B2F3}" type="parTrans" cxnId="{623B78FD-856A-474E-9CF1-578FB4135C39}">
      <dgm:prSet/>
      <dgm:spPr/>
      <dgm:t>
        <a:bodyPr/>
        <a:lstStyle/>
        <a:p>
          <a:endParaRPr lang="en-US" sz="800"/>
        </a:p>
      </dgm:t>
    </dgm:pt>
    <dgm:pt modelId="{19B949D4-E218-4817-BAC0-7D116B028469}" type="sibTrans" cxnId="{623B78FD-856A-474E-9CF1-578FB4135C39}">
      <dgm:prSet custT="1"/>
      <dgm:spPr/>
      <dgm:t>
        <a:bodyPr/>
        <a:lstStyle/>
        <a:p>
          <a:endParaRPr lang="en-US" sz="800" dirty="0"/>
        </a:p>
      </dgm:t>
    </dgm:pt>
    <dgm:pt modelId="{C8716FAF-F426-467E-B0B8-F4B9D5E97DD2}">
      <dgm:prSet custT="1"/>
      <dgm:spPr/>
      <dgm:t>
        <a:bodyPr/>
        <a:lstStyle/>
        <a:p>
          <a:r>
            <a:rPr lang="en-US" sz="1000" dirty="0"/>
            <a:t>Enter </a:t>
          </a:r>
          <a:r>
            <a:rPr lang="en-US" sz="1000" dirty="0" smtClean="0"/>
            <a:t>URL in </a:t>
          </a:r>
          <a:r>
            <a:rPr lang="en-US" sz="1000" dirty="0"/>
            <a:t>browser </a:t>
          </a:r>
          <a:r>
            <a:rPr lang="en-US" sz="1000" dirty="0" smtClean="0"/>
            <a:t>to open a website</a:t>
          </a:r>
          <a:endParaRPr lang="en-US" sz="1000" dirty="0"/>
        </a:p>
      </dgm:t>
    </dgm:pt>
    <dgm:pt modelId="{E707D582-1763-4373-BC97-C35F99EE1ED7}" type="parTrans" cxnId="{3014F951-F7AA-4BA3-AEA0-DD879F48D02C}">
      <dgm:prSet/>
      <dgm:spPr/>
      <dgm:t>
        <a:bodyPr/>
        <a:lstStyle/>
        <a:p>
          <a:endParaRPr lang="en-US" sz="800"/>
        </a:p>
      </dgm:t>
    </dgm:pt>
    <dgm:pt modelId="{FD41F623-4BE6-46DF-8796-F52B32A23DF9}" type="sibTrans" cxnId="{3014F951-F7AA-4BA3-AEA0-DD879F48D02C}">
      <dgm:prSet custT="1"/>
      <dgm:spPr/>
      <dgm:t>
        <a:bodyPr/>
        <a:lstStyle/>
        <a:p>
          <a:endParaRPr lang="en-US" sz="800" dirty="0"/>
        </a:p>
      </dgm:t>
    </dgm:pt>
    <dgm:pt modelId="{9E1F4B8E-0D80-49AE-8B5A-1D381BBAFA9A}">
      <dgm:prSet custT="1"/>
      <dgm:spPr/>
      <dgm:t>
        <a:bodyPr/>
        <a:lstStyle/>
        <a:p>
          <a:r>
            <a:rPr lang="en-US" sz="1000" dirty="0"/>
            <a:t>Control the Robot </a:t>
          </a:r>
          <a:r>
            <a:rPr lang="en-US" sz="1000" dirty="0" smtClean="0"/>
            <a:t>by different options and view Live </a:t>
          </a:r>
          <a:r>
            <a:rPr lang="en-US" sz="1000" dirty="0"/>
            <a:t>Streaming from </a:t>
          </a:r>
          <a:r>
            <a:rPr lang="en-US" sz="1000" dirty="0" smtClean="0"/>
            <a:t>page</a:t>
          </a:r>
          <a:endParaRPr lang="en-US" sz="1000" dirty="0"/>
        </a:p>
      </dgm:t>
    </dgm:pt>
    <dgm:pt modelId="{5E80535D-7109-4D22-819D-40C135841735}" type="parTrans" cxnId="{0A208DA2-4C62-432A-8215-2BCB33ECA5B8}">
      <dgm:prSet/>
      <dgm:spPr/>
      <dgm:t>
        <a:bodyPr/>
        <a:lstStyle/>
        <a:p>
          <a:endParaRPr lang="en-US" sz="800"/>
        </a:p>
      </dgm:t>
    </dgm:pt>
    <dgm:pt modelId="{84581879-1827-4FAD-A59E-29742F742D2D}" type="sibTrans" cxnId="{0A208DA2-4C62-432A-8215-2BCB33ECA5B8}">
      <dgm:prSet custT="1"/>
      <dgm:spPr/>
      <dgm:t>
        <a:bodyPr/>
        <a:lstStyle/>
        <a:p>
          <a:endParaRPr lang="en-US" sz="800" dirty="0"/>
        </a:p>
      </dgm:t>
    </dgm:pt>
    <dgm:pt modelId="{B14F7476-B928-4F82-946F-FA268468F32D}">
      <dgm:prSet custT="1"/>
      <dgm:spPr/>
      <dgm:t>
        <a:bodyPr/>
        <a:lstStyle/>
        <a:p>
          <a:r>
            <a:rPr lang="en-US" sz="1000" dirty="0" smtClean="0"/>
            <a:t>Control Robot page can be opened from Mobile/Laptop/iPad </a:t>
          </a:r>
          <a:endParaRPr lang="en-US" sz="1000" dirty="0"/>
        </a:p>
      </dgm:t>
    </dgm:pt>
    <dgm:pt modelId="{F52423B1-54CE-4C6B-87E0-95A16B9D9315}" type="parTrans" cxnId="{C5CD2E65-EE78-4DB7-8C74-2074A184E1EA}">
      <dgm:prSet/>
      <dgm:spPr/>
      <dgm:t>
        <a:bodyPr/>
        <a:lstStyle/>
        <a:p>
          <a:endParaRPr lang="en-US" sz="800"/>
        </a:p>
      </dgm:t>
    </dgm:pt>
    <dgm:pt modelId="{B4FF6D93-D0D1-48F0-A0EA-CF12E6C46B5A}" type="sibTrans" cxnId="{C5CD2E65-EE78-4DB7-8C74-2074A184E1EA}">
      <dgm:prSet custT="1"/>
      <dgm:spPr/>
      <dgm:t>
        <a:bodyPr/>
        <a:lstStyle/>
        <a:p>
          <a:endParaRPr lang="en-US" sz="800" dirty="0"/>
        </a:p>
      </dgm:t>
    </dgm:pt>
    <dgm:pt modelId="{E8DF5772-11AD-4B32-893B-41B42F593AA1}">
      <dgm:prSet custT="1"/>
      <dgm:spPr/>
      <dgm:t>
        <a:bodyPr/>
        <a:lstStyle/>
        <a:p>
          <a:r>
            <a:rPr lang="en-US" sz="900" dirty="0"/>
            <a:t>Goto My </a:t>
          </a:r>
          <a:r>
            <a:rPr lang="en-US" sz="900" dirty="0" smtClean="0"/>
            <a:t>Project link, Register/Login using Email ID &amp; password to open control Robot page</a:t>
          </a:r>
          <a:endParaRPr lang="en-US" sz="900" dirty="0"/>
        </a:p>
      </dgm:t>
    </dgm:pt>
    <dgm:pt modelId="{2B154A97-7764-4989-9DE7-D8C6959B3AD8}" type="parTrans" cxnId="{1D58CB1F-6960-4F13-813F-D8E02702188E}">
      <dgm:prSet/>
      <dgm:spPr/>
      <dgm:t>
        <a:bodyPr/>
        <a:lstStyle/>
        <a:p>
          <a:endParaRPr lang="en-US" sz="800"/>
        </a:p>
      </dgm:t>
    </dgm:pt>
    <dgm:pt modelId="{640091AB-DFF4-455D-AA99-4B98E59DE0CB}" type="sibTrans" cxnId="{1D58CB1F-6960-4F13-813F-D8E02702188E}">
      <dgm:prSet custT="1"/>
      <dgm:spPr/>
      <dgm:t>
        <a:bodyPr/>
        <a:lstStyle/>
        <a:p>
          <a:endParaRPr lang="en-US" sz="800" dirty="0"/>
        </a:p>
      </dgm:t>
    </dgm:pt>
    <dgm:pt modelId="{FD24669A-CB74-48F9-A68A-89BA8710E2F8}" type="pres">
      <dgm:prSet presAssocID="{DCFDE24C-BBBE-40A4-8300-677B648573C6}" presName="linearFlow" presStyleCnt="0">
        <dgm:presLayoutVars>
          <dgm:resizeHandles val="exact"/>
        </dgm:presLayoutVars>
      </dgm:prSet>
      <dgm:spPr/>
      <dgm:t>
        <a:bodyPr/>
        <a:lstStyle/>
        <a:p>
          <a:endParaRPr lang="en-US"/>
        </a:p>
      </dgm:t>
    </dgm:pt>
    <dgm:pt modelId="{342520B2-E429-430D-AC99-80CD3ACAFC58}" type="pres">
      <dgm:prSet presAssocID="{8CCBDFDC-A07A-4207-B89D-2C24B6DFD16C}" presName="node" presStyleLbl="node1" presStyleIdx="0" presStyleCnt="8" custScaleX="108563">
        <dgm:presLayoutVars>
          <dgm:bulletEnabled val="1"/>
        </dgm:presLayoutVars>
      </dgm:prSet>
      <dgm:spPr/>
      <dgm:t>
        <a:bodyPr/>
        <a:lstStyle/>
        <a:p>
          <a:endParaRPr lang="en-US"/>
        </a:p>
      </dgm:t>
    </dgm:pt>
    <dgm:pt modelId="{724E3BDA-C9DF-46A4-A800-F582DEDD6FE6}" type="pres">
      <dgm:prSet presAssocID="{C28C878A-5B7A-4D72-A7D8-0E12838A2C60}" presName="sibTrans" presStyleLbl="sibTrans2D1" presStyleIdx="0" presStyleCnt="7"/>
      <dgm:spPr/>
      <dgm:t>
        <a:bodyPr/>
        <a:lstStyle/>
        <a:p>
          <a:endParaRPr lang="en-US"/>
        </a:p>
      </dgm:t>
    </dgm:pt>
    <dgm:pt modelId="{46BB7562-155A-4D70-ABAE-B15C40193B6F}" type="pres">
      <dgm:prSet presAssocID="{C28C878A-5B7A-4D72-A7D8-0E12838A2C60}" presName="connectorText" presStyleLbl="sibTrans2D1" presStyleIdx="0" presStyleCnt="7"/>
      <dgm:spPr/>
      <dgm:t>
        <a:bodyPr/>
        <a:lstStyle/>
        <a:p>
          <a:endParaRPr lang="en-US"/>
        </a:p>
      </dgm:t>
    </dgm:pt>
    <dgm:pt modelId="{690A1E3F-1A1D-4D68-B50D-9B947AA42245}" type="pres">
      <dgm:prSet presAssocID="{C0A2B3AE-B9F4-44E3-9482-BDF6B283FDB4}" presName="node" presStyleLbl="node1" presStyleIdx="1" presStyleCnt="8" custScaleX="108563">
        <dgm:presLayoutVars>
          <dgm:bulletEnabled val="1"/>
        </dgm:presLayoutVars>
      </dgm:prSet>
      <dgm:spPr/>
      <dgm:t>
        <a:bodyPr/>
        <a:lstStyle/>
        <a:p>
          <a:endParaRPr lang="en-US"/>
        </a:p>
      </dgm:t>
    </dgm:pt>
    <dgm:pt modelId="{BDE33C76-E767-49D6-A9B1-FE8AE3D65BAA}" type="pres">
      <dgm:prSet presAssocID="{3AADBFFE-8865-4631-A561-43026B60B632}" presName="sibTrans" presStyleLbl="sibTrans2D1" presStyleIdx="1" presStyleCnt="7"/>
      <dgm:spPr/>
      <dgm:t>
        <a:bodyPr/>
        <a:lstStyle/>
        <a:p>
          <a:endParaRPr lang="en-US"/>
        </a:p>
      </dgm:t>
    </dgm:pt>
    <dgm:pt modelId="{4C1783CB-AFA4-4F33-AD13-7A658617BB7B}" type="pres">
      <dgm:prSet presAssocID="{3AADBFFE-8865-4631-A561-43026B60B632}" presName="connectorText" presStyleLbl="sibTrans2D1" presStyleIdx="1" presStyleCnt="7"/>
      <dgm:spPr/>
      <dgm:t>
        <a:bodyPr/>
        <a:lstStyle/>
        <a:p>
          <a:endParaRPr lang="en-US"/>
        </a:p>
      </dgm:t>
    </dgm:pt>
    <dgm:pt modelId="{83C517F1-DF6E-4F3F-8B9E-5E8647A4FC2D}" type="pres">
      <dgm:prSet presAssocID="{DF778E00-D053-4034-BA4E-10DDC9840DE8}" presName="node" presStyleLbl="node1" presStyleIdx="2" presStyleCnt="8" custScaleX="108563">
        <dgm:presLayoutVars>
          <dgm:bulletEnabled val="1"/>
        </dgm:presLayoutVars>
      </dgm:prSet>
      <dgm:spPr/>
      <dgm:t>
        <a:bodyPr/>
        <a:lstStyle/>
        <a:p>
          <a:endParaRPr lang="en-US"/>
        </a:p>
      </dgm:t>
    </dgm:pt>
    <dgm:pt modelId="{3AAB04C9-D766-4B7D-9ABF-513540CA42C3}" type="pres">
      <dgm:prSet presAssocID="{7B7AB138-C168-473F-9373-C90FF975FAD4}" presName="sibTrans" presStyleLbl="sibTrans2D1" presStyleIdx="2" presStyleCnt="7"/>
      <dgm:spPr/>
      <dgm:t>
        <a:bodyPr/>
        <a:lstStyle/>
        <a:p>
          <a:endParaRPr lang="en-US"/>
        </a:p>
      </dgm:t>
    </dgm:pt>
    <dgm:pt modelId="{4673A8EC-C3B0-4402-A014-53CFAA428D25}" type="pres">
      <dgm:prSet presAssocID="{7B7AB138-C168-473F-9373-C90FF975FAD4}" presName="connectorText" presStyleLbl="sibTrans2D1" presStyleIdx="2" presStyleCnt="7"/>
      <dgm:spPr/>
      <dgm:t>
        <a:bodyPr/>
        <a:lstStyle/>
        <a:p>
          <a:endParaRPr lang="en-US"/>
        </a:p>
      </dgm:t>
    </dgm:pt>
    <dgm:pt modelId="{5E91C98D-E99C-49D0-9C65-8695D9B022F8}" type="pres">
      <dgm:prSet presAssocID="{1892603D-79C1-4E57-8BC6-42BE5B9D8256}" presName="node" presStyleLbl="node1" presStyleIdx="3" presStyleCnt="8" custScaleX="108563">
        <dgm:presLayoutVars>
          <dgm:bulletEnabled val="1"/>
        </dgm:presLayoutVars>
      </dgm:prSet>
      <dgm:spPr/>
      <dgm:t>
        <a:bodyPr/>
        <a:lstStyle/>
        <a:p>
          <a:endParaRPr lang="en-US"/>
        </a:p>
      </dgm:t>
    </dgm:pt>
    <dgm:pt modelId="{DF136996-37A0-46E9-A321-E0220471356D}" type="pres">
      <dgm:prSet presAssocID="{19B949D4-E218-4817-BAC0-7D116B028469}" presName="sibTrans" presStyleLbl="sibTrans2D1" presStyleIdx="3" presStyleCnt="7"/>
      <dgm:spPr/>
      <dgm:t>
        <a:bodyPr/>
        <a:lstStyle/>
        <a:p>
          <a:endParaRPr lang="en-US"/>
        </a:p>
      </dgm:t>
    </dgm:pt>
    <dgm:pt modelId="{0C47B8B3-0878-4A7B-AEAD-76ED748CAD6F}" type="pres">
      <dgm:prSet presAssocID="{19B949D4-E218-4817-BAC0-7D116B028469}" presName="connectorText" presStyleLbl="sibTrans2D1" presStyleIdx="3" presStyleCnt="7"/>
      <dgm:spPr/>
      <dgm:t>
        <a:bodyPr/>
        <a:lstStyle/>
        <a:p>
          <a:endParaRPr lang="en-US"/>
        </a:p>
      </dgm:t>
    </dgm:pt>
    <dgm:pt modelId="{E8890972-5D12-491F-AE94-1FE5E645C192}" type="pres">
      <dgm:prSet presAssocID="{C8716FAF-F426-467E-B0B8-F4B9D5E97DD2}" presName="node" presStyleLbl="node1" presStyleIdx="4" presStyleCnt="8" custScaleX="108563">
        <dgm:presLayoutVars>
          <dgm:bulletEnabled val="1"/>
        </dgm:presLayoutVars>
      </dgm:prSet>
      <dgm:spPr/>
      <dgm:t>
        <a:bodyPr/>
        <a:lstStyle/>
        <a:p>
          <a:endParaRPr lang="en-US"/>
        </a:p>
      </dgm:t>
    </dgm:pt>
    <dgm:pt modelId="{649E834C-EF5D-49F0-9987-4CDB9074F45D}" type="pres">
      <dgm:prSet presAssocID="{FD41F623-4BE6-46DF-8796-F52B32A23DF9}" presName="sibTrans" presStyleLbl="sibTrans2D1" presStyleIdx="4" presStyleCnt="7"/>
      <dgm:spPr/>
      <dgm:t>
        <a:bodyPr/>
        <a:lstStyle/>
        <a:p>
          <a:endParaRPr lang="en-US"/>
        </a:p>
      </dgm:t>
    </dgm:pt>
    <dgm:pt modelId="{3FE4C233-4605-4E4B-9B64-94DB079F98F8}" type="pres">
      <dgm:prSet presAssocID="{FD41F623-4BE6-46DF-8796-F52B32A23DF9}" presName="connectorText" presStyleLbl="sibTrans2D1" presStyleIdx="4" presStyleCnt="7"/>
      <dgm:spPr/>
      <dgm:t>
        <a:bodyPr/>
        <a:lstStyle/>
        <a:p>
          <a:endParaRPr lang="en-US"/>
        </a:p>
      </dgm:t>
    </dgm:pt>
    <dgm:pt modelId="{FF697021-5894-4F31-91F5-14F82390D005}" type="pres">
      <dgm:prSet presAssocID="{E8DF5772-11AD-4B32-893B-41B42F593AA1}" presName="node" presStyleLbl="node1" presStyleIdx="5" presStyleCnt="8" custScaleX="108563">
        <dgm:presLayoutVars>
          <dgm:bulletEnabled val="1"/>
        </dgm:presLayoutVars>
      </dgm:prSet>
      <dgm:spPr/>
      <dgm:t>
        <a:bodyPr/>
        <a:lstStyle/>
        <a:p>
          <a:endParaRPr lang="en-US"/>
        </a:p>
      </dgm:t>
    </dgm:pt>
    <dgm:pt modelId="{3D8E0123-FABD-44E3-BDE7-591AD9780E68}" type="pres">
      <dgm:prSet presAssocID="{640091AB-DFF4-455D-AA99-4B98E59DE0CB}" presName="sibTrans" presStyleLbl="sibTrans2D1" presStyleIdx="5" presStyleCnt="7"/>
      <dgm:spPr/>
      <dgm:t>
        <a:bodyPr/>
        <a:lstStyle/>
        <a:p>
          <a:endParaRPr lang="en-US"/>
        </a:p>
      </dgm:t>
    </dgm:pt>
    <dgm:pt modelId="{22AE9FF1-703E-4F31-B9A5-30935FC36EDA}" type="pres">
      <dgm:prSet presAssocID="{640091AB-DFF4-455D-AA99-4B98E59DE0CB}" presName="connectorText" presStyleLbl="sibTrans2D1" presStyleIdx="5" presStyleCnt="7"/>
      <dgm:spPr/>
      <dgm:t>
        <a:bodyPr/>
        <a:lstStyle/>
        <a:p>
          <a:endParaRPr lang="en-US"/>
        </a:p>
      </dgm:t>
    </dgm:pt>
    <dgm:pt modelId="{F0497C64-AB8C-45A3-8B4B-41AD88743A75}" type="pres">
      <dgm:prSet presAssocID="{9E1F4B8E-0D80-49AE-8B5A-1D381BBAFA9A}" presName="node" presStyleLbl="node1" presStyleIdx="6" presStyleCnt="8" custScaleX="108563">
        <dgm:presLayoutVars>
          <dgm:bulletEnabled val="1"/>
        </dgm:presLayoutVars>
      </dgm:prSet>
      <dgm:spPr/>
      <dgm:t>
        <a:bodyPr/>
        <a:lstStyle/>
        <a:p>
          <a:endParaRPr lang="en-US"/>
        </a:p>
      </dgm:t>
    </dgm:pt>
    <dgm:pt modelId="{E5CAB029-F95B-4CCB-A7E0-1A7C4A03E3AC}" type="pres">
      <dgm:prSet presAssocID="{84581879-1827-4FAD-A59E-29742F742D2D}" presName="sibTrans" presStyleLbl="sibTrans2D1" presStyleIdx="6" presStyleCnt="7"/>
      <dgm:spPr/>
      <dgm:t>
        <a:bodyPr/>
        <a:lstStyle/>
        <a:p>
          <a:endParaRPr lang="en-US"/>
        </a:p>
      </dgm:t>
    </dgm:pt>
    <dgm:pt modelId="{0A06EFC8-B9D8-4EF4-8A39-2BD9282FAA5C}" type="pres">
      <dgm:prSet presAssocID="{84581879-1827-4FAD-A59E-29742F742D2D}" presName="connectorText" presStyleLbl="sibTrans2D1" presStyleIdx="6" presStyleCnt="7"/>
      <dgm:spPr/>
      <dgm:t>
        <a:bodyPr/>
        <a:lstStyle/>
        <a:p>
          <a:endParaRPr lang="en-US"/>
        </a:p>
      </dgm:t>
    </dgm:pt>
    <dgm:pt modelId="{C702683B-A9AF-47F5-B533-CDC6D039AF12}" type="pres">
      <dgm:prSet presAssocID="{B14F7476-B928-4F82-946F-FA268468F32D}" presName="node" presStyleLbl="node1" presStyleIdx="7" presStyleCnt="8" custScaleX="108563">
        <dgm:presLayoutVars>
          <dgm:bulletEnabled val="1"/>
        </dgm:presLayoutVars>
      </dgm:prSet>
      <dgm:spPr/>
      <dgm:t>
        <a:bodyPr/>
        <a:lstStyle/>
        <a:p>
          <a:endParaRPr lang="en-US"/>
        </a:p>
      </dgm:t>
    </dgm:pt>
  </dgm:ptLst>
  <dgm:cxnLst>
    <dgm:cxn modelId="{3014F951-F7AA-4BA3-AEA0-DD879F48D02C}" srcId="{DCFDE24C-BBBE-40A4-8300-677B648573C6}" destId="{C8716FAF-F426-467E-B0B8-F4B9D5E97DD2}" srcOrd="4" destOrd="0" parTransId="{E707D582-1763-4373-BC97-C35F99EE1ED7}" sibTransId="{FD41F623-4BE6-46DF-8796-F52B32A23DF9}"/>
    <dgm:cxn modelId="{25940FB3-4BEC-431A-820B-AA7D13D58BA3}" type="presOf" srcId="{7B7AB138-C168-473F-9373-C90FF975FAD4}" destId="{4673A8EC-C3B0-4402-A014-53CFAA428D25}" srcOrd="1" destOrd="0" presId="urn:microsoft.com/office/officeart/2005/8/layout/process2"/>
    <dgm:cxn modelId="{2D258204-41E0-49CA-BC89-E5B49EEB0123}" type="presOf" srcId="{640091AB-DFF4-455D-AA99-4B98E59DE0CB}" destId="{22AE9FF1-703E-4F31-B9A5-30935FC36EDA}" srcOrd="1" destOrd="0" presId="urn:microsoft.com/office/officeart/2005/8/layout/process2"/>
    <dgm:cxn modelId="{0A208DA2-4C62-432A-8215-2BCB33ECA5B8}" srcId="{DCFDE24C-BBBE-40A4-8300-677B648573C6}" destId="{9E1F4B8E-0D80-49AE-8B5A-1D381BBAFA9A}" srcOrd="6" destOrd="0" parTransId="{5E80535D-7109-4D22-819D-40C135841735}" sibTransId="{84581879-1827-4FAD-A59E-29742F742D2D}"/>
    <dgm:cxn modelId="{CB334D2B-513F-4308-A955-8F8B85E71FE3}" type="presOf" srcId="{640091AB-DFF4-455D-AA99-4B98E59DE0CB}" destId="{3D8E0123-FABD-44E3-BDE7-591AD9780E68}" srcOrd="0" destOrd="0" presId="urn:microsoft.com/office/officeart/2005/8/layout/process2"/>
    <dgm:cxn modelId="{9A252B82-8955-4AD4-86BA-B573B7D50CC9}" srcId="{DCFDE24C-BBBE-40A4-8300-677B648573C6}" destId="{8CCBDFDC-A07A-4207-B89D-2C24B6DFD16C}" srcOrd="0" destOrd="0" parTransId="{8E4ACB2D-6B22-42C6-9308-6D009EB7478C}" sibTransId="{C28C878A-5B7A-4D72-A7D8-0E12838A2C60}"/>
    <dgm:cxn modelId="{B441DC16-24F9-4899-AC89-5DDAE10C79DA}" type="presOf" srcId="{9E1F4B8E-0D80-49AE-8B5A-1D381BBAFA9A}" destId="{F0497C64-AB8C-45A3-8B4B-41AD88743A75}" srcOrd="0" destOrd="0" presId="urn:microsoft.com/office/officeart/2005/8/layout/process2"/>
    <dgm:cxn modelId="{34F1352A-DB4A-43BB-8C80-230FB3666671}" type="presOf" srcId="{DF778E00-D053-4034-BA4E-10DDC9840DE8}" destId="{83C517F1-DF6E-4F3F-8B9E-5E8647A4FC2D}" srcOrd="0" destOrd="0" presId="urn:microsoft.com/office/officeart/2005/8/layout/process2"/>
    <dgm:cxn modelId="{7B1CB363-38DD-478E-87FF-CFFE85A4FD34}" type="presOf" srcId="{FD41F623-4BE6-46DF-8796-F52B32A23DF9}" destId="{649E834C-EF5D-49F0-9987-4CDB9074F45D}" srcOrd="0" destOrd="0" presId="urn:microsoft.com/office/officeart/2005/8/layout/process2"/>
    <dgm:cxn modelId="{AED19179-21DD-47C7-8B11-83469A1437DB}" type="presOf" srcId="{1892603D-79C1-4E57-8BC6-42BE5B9D8256}" destId="{5E91C98D-E99C-49D0-9C65-8695D9B022F8}" srcOrd="0" destOrd="0" presId="urn:microsoft.com/office/officeart/2005/8/layout/process2"/>
    <dgm:cxn modelId="{DCD85201-4E77-4490-8C8D-A7DCE4CC4811}" type="presOf" srcId="{3AADBFFE-8865-4631-A561-43026B60B632}" destId="{4C1783CB-AFA4-4F33-AD13-7A658617BB7B}" srcOrd="1" destOrd="0" presId="urn:microsoft.com/office/officeart/2005/8/layout/process2"/>
    <dgm:cxn modelId="{A25FD78C-284D-4325-93B9-47F3A4054F18}" type="presOf" srcId="{C8716FAF-F426-467E-B0B8-F4B9D5E97DD2}" destId="{E8890972-5D12-491F-AE94-1FE5E645C192}" srcOrd="0" destOrd="0" presId="urn:microsoft.com/office/officeart/2005/8/layout/process2"/>
    <dgm:cxn modelId="{783AF26E-C06C-4D7F-A730-F365891843EA}" type="presOf" srcId="{7B7AB138-C168-473F-9373-C90FF975FAD4}" destId="{3AAB04C9-D766-4B7D-9ABF-513540CA42C3}" srcOrd="0" destOrd="0" presId="urn:microsoft.com/office/officeart/2005/8/layout/process2"/>
    <dgm:cxn modelId="{D6643F1E-7B44-48AB-BB71-36DFD4693143}" type="presOf" srcId="{8CCBDFDC-A07A-4207-B89D-2C24B6DFD16C}" destId="{342520B2-E429-430D-AC99-80CD3ACAFC58}" srcOrd="0" destOrd="0" presId="urn:microsoft.com/office/officeart/2005/8/layout/process2"/>
    <dgm:cxn modelId="{8B2D4A1A-7E7F-4C8B-8788-6E04398148E2}" type="presOf" srcId="{C28C878A-5B7A-4D72-A7D8-0E12838A2C60}" destId="{724E3BDA-C9DF-46A4-A800-F582DEDD6FE6}" srcOrd="0" destOrd="0" presId="urn:microsoft.com/office/officeart/2005/8/layout/process2"/>
    <dgm:cxn modelId="{E43098EB-AD3E-4084-8933-80642432430F}" type="presOf" srcId="{84581879-1827-4FAD-A59E-29742F742D2D}" destId="{E5CAB029-F95B-4CCB-A7E0-1A7C4A03E3AC}" srcOrd="0" destOrd="0" presId="urn:microsoft.com/office/officeart/2005/8/layout/process2"/>
    <dgm:cxn modelId="{0E86382D-DE3A-40D5-B428-EBC2CA023E58}" type="presOf" srcId="{19B949D4-E218-4817-BAC0-7D116B028469}" destId="{DF136996-37A0-46E9-A321-E0220471356D}" srcOrd="0" destOrd="0" presId="urn:microsoft.com/office/officeart/2005/8/layout/process2"/>
    <dgm:cxn modelId="{890B2468-D7ED-4BE9-A9CA-3B3390CA73A9}" type="presOf" srcId="{DCFDE24C-BBBE-40A4-8300-677B648573C6}" destId="{FD24669A-CB74-48F9-A68A-89BA8710E2F8}" srcOrd="0" destOrd="0" presId="urn:microsoft.com/office/officeart/2005/8/layout/process2"/>
    <dgm:cxn modelId="{3AA7137A-1B14-44F0-B01F-906E2DF0B320}" srcId="{DCFDE24C-BBBE-40A4-8300-677B648573C6}" destId="{DF778E00-D053-4034-BA4E-10DDC9840DE8}" srcOrd="2" destOrd="0" parTransId="{AFABAADB-D4B5-4F01-A5EB-763D558F7C5F}" sibTransId="{7B7AB138-C168-473F-9373-C90FF975FAD4}"/>
    <dgm:cxn modelId="{47F8E337-F139-48E7-AACC-EA7B3CA28EF1}" type="presOf" srcId="{C0A2B3AE-B9F4-44E3-9482-BDF6B283FDB4}" destId="{690A1E3F-1A1D-4D68-B50D-9B947AA42245}" srcOrd="0" destOrd="0" presId="urn:microsoft.com/office/officeart/2005/8/layout/process2"/>
    <dgm:cxn modelId="{5BED853C-FFFD-4892-A983-FAF44C4E2265}" type="presOf" srcId="{E8DF5772-11AD-4B32-893B-41B42F593AA1}" destId="{FF697021-5894-4F31-91F5-14F82390D005}" srcOrd="0" destOrd="0" presId="urn:microsoft.com/office/officeart/2005/8/layout/process2"/>
    <dgm:cxn modelId="{1D58CB1F-6960-4F13-813F-D8E02702188E}" srcId="{DCFDE24C-BBBE-40A4-8300-677B648573C6}" destId="{E8DF5772-11AD-4B32-893B-41B42F593AA1}" srcOrd="5" destOrd="0" parTransId="{2B154A97-7764-4989-9DE7-D8C6959B3AD8}" sibTransId="{640091AB-DFF4-455D-AA99-4B98E59DE0CB}"/>
    <dgm:cxn modelId="{623B78FD-856A-474E-9CF1-578FB4135C39}" srcId="{DCFDE24C-BBBE-40A4-8300-677B648573C6}" destId="{1892603D-79C1-4E57-8BC6-42BE5B9D8256}" srcOrd="3" destOrd="0" parTransId="{85FA4F78-78F1-46D9-A396-7D0161C4B2F3}" sibTransId="{19B949D4-E218-4817-BAC0-7D116B028469}"/>
    <dgm:cxn modelId="{F991E02B-FFCE-4FA7-A32B-49EB1BCF94DA}" type="presOf" srcId="{84581879-1827-4FAD-A59E-29742F742D2D}" destId="{0A06EFC8-B9D8-4EF4-8A39-2BD9282FAA5C}" srcOrd="1" destOrd="0" presId="urn:microsoft.com/office/officeart/2005/8/layout/process2"/>
    <dgm:cxn modelId="{BBAF1D52-5044-4632-AE27-55B66609B2E9}" type="presOf" srcId="{3AADBFFE-8865-4631-A561-43026B60B632}" destId="{BDE33C76-E767-49D6-A9B1-FE8AE3D65BAA}" srcOrd="0" destOrd="0" presId="urn:microsoft.com/office/officeart/2005/8/layout/process2"/>
    <dgm:cxn modelId="{C5CD2E65-EE78-4DB7-8C74-2074A184E1EA}" srcId="{DCFDE24C-BBBE-40A4-8300-677B648573C6}" destId="{B14F7476-B928-4F82-946F-FA268468F32D}" srcOrd="7" destOrd="0" parTransId="{F52423B1-54CE-4C6B-87E0-95A16B9D9315}" sibTransId="{B4FF6D93-D0D1-48F0-A0EA-CF12E6C46B5A}"/>
    <dgm:cxn modelId="{37E13329-2B78-4DA3-AB33-3D495E783394}" type="presOf" srcId="{B14F7476-B928-4F82-946F-FA268468F32D}" destId="{C702683B-A9AF-47F5-B533-CDC6D039AF12}" srcOrd="0" destOrd="0" presId="urn:microsoft.com/office/officeart/2005/8/layout/process2"/>
    <dgm:cxn modelId="{3F528D2D-A874-49C6-9CE7-2CD6B41598C2}" type="presOf" srcId="{19B949D4-E218-4817-BAC0-7D116B028469}" destId="{0C47B8B3-0878-4A7B-AEAD-76ED748CAD6F}" srcOrd="1" destOrd="0" presId="urn:microsoft.com/office/officeart/2005/8/layout/process2"/>
    <dgm:cxn modelId="{75850418-F071-4CA8-9AC8-A22963B0F270}" type="presOf" srcId="{C28C878A-5B7A-4D72-A7D8-0E12838A2C60}" destId="{46BB7562-155A-4D70-ABAE-B15C40193B6F}" srcOrd="1" destOrd="0" presId="urn:microsoft.com/office/officeart/2005/8/layout/process2"/>
    <dgm:cxn modelId="{1D527661-9B9A-433E-8806-66CD906213DC}" type="presOf" srcId="{FD41F623-4BE6-46DF-8796-F52B32A23DF9}" destId="{3FE4C233-4605-4E4B-9B64-94DB079F98F8}" srcOrd="1" destOrd="0" presId="urn:microsoft.com/office/officeart/2005/8/layout/process2"/>
    <dgm:cxn modelId="{D4E32110-C03A-49F0-8558-F9543A93DC81}" srcId="{DCFDE24C-BBBE-40A4-8300-677B648573C6}" destId="{C0A2B3AE-B9F4-44E3-9482-BDF6B283FDB4}" srcOrd="1" destOrd="0" parTransId="{9BE37D43-EF8B-4193-8009-86D6FE5EE642}" sibTransId="{3AADBFFE-8865-4631-A561-43026B60B632}"/>
    <dgm:cxn modelId="{A4C35180-8DC3-431B-A1BB-E1C16B1A8646}" type="presParOf" srcId="{FD24669A-CB74-48F9-A68A-89BA8710E2F8}" destId="{342520B2-E429-430D-AC99-80CD3ACAFC58}" srcOrd="0" destOrd="0" presId="urn:microsoft.com/office/officeart/2005/8/layout/process2"/>
    <dgm:cxn modelId="{A00977D0-AF61-4341-95FD-8B94343EEE5B}" type="presParOf" srcId="{FD24669A-CB74-48F9-A68A-89BA8710E2F8}" destId="{724E3BDA-C9DF-46A4-A800-F582DEDD6FE6}" srcOrd="1" destOrd="0" presId="urn:microsoft.com/office/officeart/2005/8/layout/process2"/>
    <dgm:cxn modelId="{A6A41447-3B29-41EF-95DA-C3D6D9EFEA56}" type="presParOf" srcId="{724E3BDA-C9DF-46A4-A800-F582DEDD6FE6}" destId="{46BB7562-155A-4D70-ABAE-B15C40193B6F}" srcOrd="0" destOrd="0" presId="urn:microsoft.com/office/officeart/2005/8/layout/process2"/>
    <dgm:cxn modelId="{CAECC2DC-6C31-4278-B025-4CFFACF6D907}" type="presParOf" srcId="{FD24669A-CB74-48F9-A68A-89BA8710E2F8}" destId="{690A1E3F-1A1D-4D68-B50D-9B947AA42245}" srcOrd="2" destOrd="0" presId="urn:microsoft.com/office/officeart/2005/8/layout/process2"/>
    <dgm:cxn modelId="{6EB54418-61D5-4788-89ED-08A47A2CC7E9}" type="presParOf" srcId="{FD24669A-CB74-48F9-A68A-89BA8710E2F8}" destId="{BDE33C76-E767-49D6-A9B1-FE8AE3D65BAA}" srcOrd="3" destOrd="0" presId="urn:microsoft.com/office/officeart/2005/8/layout/process2"/>
    <dgm:cxn modelId="{F0BC3A1D-D42D-43C4-A468-8A6BFF47D79B}" type="presParOf" srcId="{BDE33C76-E767-49D6-A9B1-FE8AE3D65BAA}" destId="{4C1783CB-AFA4-4F33-AD13-7A658617BB7B}" srcOrd="0" destOrd="0" presId="urn:microsoft.com/office/officeart/2005/8/layout/process2"/>
    <dgm:cxn modelId="{8CB9A028-D4DE-4E6E-B3F2-485CC59A86AF}" type="presParOf" srcId="{FD24669A-CB74-48F9-A68A-89BA8710E2F8}" destId="{83C517F1-DF6E-4F3F-8B9E-5E8647A4FC2D}" srcOrd="4" destOrd="0" presId="urn:microsoft.com/office/officeart/2005/8/layout/process2"/>
    <dgm:cxn modelId="{570F9DE3-369E-4B8F-9EF9-F981BE2D2532}" type="presParOf" srcId="{FD24669A-CB74-48F9-A68A-89BA8710E2F8}" destId="{3AAB04C9-D766-4B7D-9ABF-513540CA42C3}" srcOrd="5" destOrd="0" presId="urn:microsoft.com/office/officeart/2005/8/layout/process2"/>
    <dgm:cxn modelId="{46667495-1165-4EF2-91C4-51589D40EA73}" type="presParOf" srcId="{3AAB04C9-D766-4B7D-9ABF-513540CA42C3}" destId="{4673A8EC-C3B0-4402-A014-53CFAA428D25}" srcOrd="0" destOrd="0" presId="urn:microsoft.com/office/officeart/2005/8/layout/process2"/>
    <dgm:cxn modelId="{D1BE260A-2BE7-49A7-B8C9-1F0F5DF94E63}" type="presParOf" srcId="{FD24669A-CB74-48F9-A68A-89BA8710E2F8}" destId="{5E91C98D-E99C-49D0-9C65-8695D9B022F8}" srcOrd="6" destOrd="0" presId="urn:microsoft.com/office/officeart/2005/8/layout/process2"/>
    <dgm:cxn modelId="{41E0EE9B-F4CC-45FC-89CE-4DD267A20CEB}" type="presParOf" srcId="{FD24669A-CB74-48F9-A68A-89BA8710E2F8}" destId="{DF136996-37A0-46E9-A321-E0220471356D}" srcOrd="7" destOrd="0" presId="urn:microsoft.com/office/officeart/2005/8/layout/process2"/>
    <dgm:cxn modelId="{D65EF47A-AEC5-4933-9D63-21BA5F553766}" type="presParOf" srcId="{DF136996-37A0-46E9-A321-E0220471356D}" destId="{0C47B8B3-0878-4A7B-AEAD-76ED748CAD6F}" srcOrd="0" destOrd="0" presId="urn:microsoft.com/office/officeart/2005/8/layout/process2"/>
    <dgm:cxn modelId="{A43EBE7F-BACA-4F42-A32E-DA74C8548B46}" type="presParOf" srcId="{FD24669A-CB74-48F9-A68A-89BA8710E2F8}" destId="{E8890972-5D12-491F-AE94-1FE5E645C192}" srcOrd="8" destOrd="0" presId="urn:microsoft.com/office/officeart/2005/8/layout/process2"/>
    <dgm:cxn modelId="{E7F043CA-8E45-4346-AE8F-7E30EEF89405}" type="presParOf" srcId="{FD24669A-CB74-48F9-A68A-89BA8710E2F8}" destId="{649E834C-EF5D-49F0-9987-4CDB9074F45D}" srcOrd="9" destOrd="0" presId="urn:microsoft.com/office/officeart/2005/8/layout/process2"/>
    <dgm:cxn modelId="{E69C1374-F5A8-428A-8BC0-E327EB8CF1AF}" type="presParOf" srcId="{649E834C-EF5D-49F0-9987-4CDB9074F45D}" destId="{3FE4C233-4605-4E4B-9B64-94DB079F98F8}" srcOrd="0" destOrd="0" presId="urn:microsoft.com/office/officeart/2005/8/layout/process2"/>
    <dgm:cxn modelId="{9C3962AE-19C6-4896-AE58-2B276C8C1869}" type="presParOf" srcId="{FD24669A-CB74-48F9-A68A-89BA8710E2F8}" destId="{FF697021-5894-4F31-91F5-14F82390D005}" srcOrd="10" destOrd="0" presId="urn:microsoft.com/office/officeart/2005/8/layout/process2"/>
    <dgm:cxn modelId="{C09CBCB3-0688-483B-8B14-6B851E3E380B}" type="presParOf" srcId="{FD24669A-CB74-48F9-A68A-89BA8710E2F8}" destId="{3D8E0123-FABD-44E3-BDE7-591AD9780E68}" srcOrd="11" destOrd="0" presId="urn:microsoft.com/office/officeart/2005/8/layout/process2"/>
    <dgm:cxn modelId="{2B5E417E-47DD-4475-89AC-B464C0ACA072}" type="presParOf" srcId="{3D8E0123-FABD-44E3-BDE7-591AD9780E68}" destId="{22AE9FF1-703E-4F31-B9A5-30935FC36EDA}" srcOrd="0" destOrd="0" presId="urn:microsoft.com/office/officeart/2005/8/layout/process2"/>
    <dgm:cxn modelId="{B896BA59-9A2E-4978-B901-BD798239727D}" type="presParOf" srcId="{FD24669A-CB74-48F9-A68A-89BA8710E2F8}" destId="{F0497C64-AB8C-45A3-8B4B-41AD88743A75}" srcOrd="12" destOrd="0" presId="urn:microsoft.com/office/officeart/2005/8/layout/process2"/>
    <dgm:cxn modelId="{3D77A3FD-7A82-424A-8C20-B1949B3F1A0E}" type="presParOf" srcId="{FD24669A-CB74-48F9-A68A-89BA8710E2F8}" destId="{E5CAB029-F95B-4CCB-A7E0-1A7C4A03E3AC}" srcOrd="13" destOrd="0" presId="urn:microsoft.com/office/officeart/2005/8/layout/process2"/>
    <dgm:cxn modelId="{48997FFF-FEC3-434D-AC57-15401144BA58}" type="presParOf" srcId="{E5CAB029-F95B-4CCB-A7E0-1A7C4A03E3AC}" destId="{0A06EFC8-B9D8-4EF4-8A39-2BD9282FAA5C}" srcOrd="0" destOrd="0" presId="urn:microsoft.com/office/officeart/2005/8/layout/process2"/>
    <dgm:cxn modelId="{2B1F4DDE-9224-410B-A2D1-1FE1EBE1BBD0}" type="presParOf" srcId="{FD24669A-CB74-48F9-A68A-89BA8710E2F8}" destId="{C702683B-A9AF-47F5-B533-CDC6D039AF12}" srcOrd="14" destOrd="0" presId="urn:microsoft.com/office/officeart/2005/8/layout/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42520B2-E429-430D-AC99-80CD3ACAFC58}">
      <dsp:nvSpPr>
        <dsp:cNvPr id="0" name=""/>
        <dsp:cNvSpPr/>
      </dsp:nvSpPr>
      <dsp:spPr>
        <a:xfrm>
          <a:off x="2408381" y="3842"/>
          <a:ext cx="1979006" cy="455727"/>
        </a:xfrm>
        <a:prstGeom prst="roundRect">
          <a:avLst>
            <a:gd name="adj" fmla="val 10000"/>
          </a:avLst>
        </a:prstGeom>
        <a:gradFill rotWithShape="0">
          <a:gsLst>
            <a:gs pos="0">
              <a:schemeClr val="lt1">
                <a:hueOff val="0"/>
                <a:satOff val="0"/>
                <a:lumOff val="0"/>
                <a:alphaOff val="0"/>
                <a:tint val="58000"/>
                <a:satMod val="300000"/>
              </a:schemeClr>
            </a:gs>
            <a:gs pos="100000">
              <a:schemeClr val="lt1">
                <a:hueOff val="0"/>
                <a:satOff val="0"/>
                <a:lumOff val="0"/>
                <a:alphaOff val="0"/>
                <a:tint val="68000"/>
                <a:satMod val="300000"/>
              </a:schemeClr>
            </a:gs>
          </a:gsLst>
          <a:path path="rect">
            <a:fillToRect l="50000" t="50000" r="50000" b="50000"/>
          </a:path>
        </a:gradFill>
        <a:ln>
          <a:noFill/>
        </a:ln>
        <a:effectLst>
          <a:outerShdw blurRad="45000" dist="25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smtClean="0"/>
            <a:t>Find </a:t>
          </a:r>
          <a:r>
            <a:rPr lang="en-US" sz="1000" kern="1200" dirty="0"/>
            <a:t>IP address of </a:t>
          </a:r>
          <a:r>
            <a:rPr lang="en-US" sz="1000" kern="1200" dirty="0" smtClean="0"/>
            <a:t>Raspberry Pi  </a:t>
          </a:r>
          <a:r>
            <a:rPr lang="en-US" sz="1000" kern="1200" dirty="0"/>
            <a:t>in router </a:t>
          </a:r>
        </a:p>
      </dsp:txBody>
      <dsp:txXfrm>
        <a:off x="2421729" y="17190"/>
        <a:ext cx="1952310" cy="429031"/>
      </dsp:txXfrm>
    </dsp:sp>
    <dsp:sp modelId="{724E3BDA-C9DF-46A4-A800-F582DEDD6FE6}">
      <dsp:nvSpPr>
        <dsp:cNvPr id="0" name=""/>
        <dsp:cNvSpPr/>
      </dsp:nvSpPr>
      <dsp:spPr>
        <a:xfrm rot="5400000">
          <a:off x="3312436" y="470963"/>
          <a:ext cx="170897" cy="205077"/>
        </a:xfrm>
        <a:prstGeom prst="rightArrow">
          <a:avLst>
            <a:gd name="adj1" fmla="val 60000"/>
            <a:gd name="adj2" fmla="val 50000"/>
          </a:avLst>
        </a:prstGeom>
        <a:gradFill rotWithShape="0">
          <a:gsLst>
            <a:gs pos="0">
              <a:schemeClr val="dk1">
                <a:tint val="60000"/>
                <a:hueOff val="0"/>
                <a:satOff val="0"/>
                <a:lumOff val="0"/>
                <a:alphaOff val="0"/>
                <a:tint val="58000"/>
                <a:satMod val="300000"/>
              </a:schemeClr>
            </a:gs>
            <a:gs pos="100000">
              <a:schemeClr val="dk1">
                <a:tint val="60000"/>
                <a:hueOff val="0"/>
                <a:satOff val="0"/>
                <a:lumOff val="0"/>
                <a:alphaOff val="0"/>
                <a:tint val="68000"/>
                <a:satMod val="300000"/>
              </a:schemeClr>
            </a:gs>
          </a:gsLst>
          <a:path path="rect">
            <a:fillToRect l="50000" t="50000" r="50000" b="50000"/>
          </a:path>
        </a:gradFill>
        <a:ln>
          <a:noFill/>
        </a:ln>
        <a:effectLst>
          <a:outerShdw blurRad="45000" dist="25000" dir="5400000" rotWithShape="0">
            <a:srgbClr val="000000">
              <a:alpha val="38000"/>
            </a:srgbClr>
          </a:outerShdw>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dirty="0"/>
        </a:p>
      </dsp:txBody>
      <dsp:txXfrm rot="-5400000">
        <a:off x="3336362" y="488053"/>
        <a:ext cx="123047" cy="119628"/>
      </dsp:txXfrm>
    </dsp:sp>
    <dsp:sp modelId="{690A1E3F-1A1D-4D68-B50D-9B947AA42245}">
      <dsp:nvSpPr>
        <dsp:cNvPr id="0" name=""/>
        <dsp:cNvSpPr/>
      </dsp:nvSpPr>
      <dsp:spPr>
        <a:xfrm>
          <a:off x="2408381" y="687434"/>
          <a:ext cx="1979006" cy="455727"/>
        </a:xfrm>
        <a:prstGeom prst="roundRect">
          <a:avLst>
            <a:gd name="adj" fmla="val 10000"/>
          </a:avLst>
        </a:prstGeom>
        <a:gradFill rotWithShape="0">
          <a:gsLst>
            <a:gs pos="0">
              <a:schemeClr val="lt1">
                <a:hueOff val="0"/>
                <a:satOff val="0"/>
                <a:lumOff val="0"/>
                <a:alphaOff val="0"/>
                <a:tint val="58000"/>
                <a:satMod val="300000"/>
              </a:schemeClr>
            </a:gs>
            <a:gs pos="100000">
              <a:schemeClr val="lt1">
                <a:hueOff val="0"/>
                <a:satOff val="0"/>
                <a:lumOff val="0"/>
                <a:alphaOff val="0"/>
                <a:tint val="68000"/>
                <a:satMod val="300000"/>
              </a:schemeClr>
            </a:gs>
          </a:gsLst>
          <a:path path="rect">
            <a:fillToRect l="50000" t="50000" r="50000" b="50000"/>
          </a:path>
        </a:gradFill>
        <a:ln>
          <a:noFill/>
        </a:ln>
        <a:effectLst>
          <a:outerShdw blurRad="45000" dist="25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a:t>In MobaXteme software Enter the </a:t>
          </a:r>
          <a:r>
            <a:rPr lang="en-US" sz="1000" kern="1200" dirty="0" smtClean="0"/>
            <a:t>Raspberry Pi </a:t>
          </a:r>
          <a:r>
            <a:rPr lang="en-US" sz="1000" kern="1200" dirty="0"/>
            <a:t>IP and Login </a:t>
          </a:r>
        </a:p>
      </dsp:txBody>
      <dsp:txXfrm>
        <a:off x="2421729" y="700782"/>
        <a:ext cx="1952310" cy="429031"/>
      </dsp:txXfrm>
    </dsp:sp>
    <dsp:sp modelId="{BDE33C76-E767-49D6-A9B1-FE8AE3D65BAA}">
      <dsp:nvSpPr>
        <dsp:cNvPr id="0" name=""/>
        <dsp:cNvSpPr/>
      </dsp:nvSpPr>
      <dsp:spPr>
        <a:xfrm rot="5400000">
          <a:off x="3312436" y="1154555"/>
          <a:ext cx="170897" cy="205077"/>
        </a:xfrm>
        <a:prstGeom prst="rightArrow">
          <a:avLst>
            <a:gd name="adj1" fmla="val 60000"/>
            <a:gd name="adj2" fmla="val 50000"/>
          </a:avLst>
        </a:prstGeom>
        <a:gradFill rotWithShape="0">
          <a:gsLst>
            <a:gs pos="0">
              <a:schemeClr val="dk1">
                <a:tint val="60000"/>
                <a:hueOff val="0"/>
                <a:satOff val="0"/>
                <a:lumOff val="0"/>
                <a:alphaOff val="0"/>
                <a:tint val="58000"/>
                <a:satMod val="300000"/>
              </a:schemeClr>
            </a:gs>
            <a:gs pos="100000">
              <a:schemeClr val="dk1">
                <a:tint val="60000"/>
                <a:hueOff val="0"/>
                <a:satOff val="0"/>
                <a:lumOff val="0"/>
                <a:alphaOff val="0"/>
                <a:tint val="68000"/>
                <a:satMod val="300000"/>
              </a:schemeClr>
            </a:gs>
          </a:gsLst>
          <a:path path="rect">
            <a:fillToRect l="50000" t="50000" r="50000" b="50000"/>
          </a:path>
        </a:gradFill>
        <a:ln>
          <a:noFill/>
        </a:ln>
        <a:effectLst>
          <a:outerShdw blurRad="45000" dist="25000" dir="5400000" rotWithShape="0">
            <a:srgbClr val="000000">
              <a:alpha val="38000"/>
            </a:srgbClr>
          </a:outerShdw>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dirty="0"/>
        </a:p>
      </dsp:txBody>
      <dsp:txXfrm rot="-5400000">
        <a:off x="3336362" y="1171645"/>
        <a:ext cx="123047" cy="119628"/>
      </dsp:txXfrm>
    </dsp:sp>
    <dsp:sp modelId="{83C517F1-DF6E-4F3F-8B9E-5E8647A4FC2D}">
      <dsp:nvSpPr>
        <dsp:cNvPr id="0" name=""/>
        <dsp:cNvSpPr/>
      </dsp:nvSpPr>
      <dsp:spPr>
        <a:xfrm>
          <a:off x="2408381" y="1371026"/>
          <a:ext cx="1979006" cy="455727"/>
        </a:xfrm>
        <a:prstGeom prst="roundRect">
          <a:avLst>
            <a:gd name="adj" fmla="val 10000"/>
          </a:avLst>
        </a:prstGeom>
        <a:gradFill rotWithShape="0">
          <a:gsLst>
            <a:gs pos="0">
              <a:schemeClr val="lt1">
                <a:hueOff val="0"/>
                <a:satOff val="0"/>
                <a:lumOff val="0"/>
                <a:alphaOff val="0"/>
                <a:tint val="58000"/>
                <a:satMod val="300000"/>
              </a:schemeClr>
            </a:gs>
            <a:gs pos="100000">
              <a:schemeClr val="lt1">
                <a:hueOff val="0"/>
                <a:satOff val="0"/>
                <a:lumOff val="0"/>
                <a:alphaOff val="0"/>
                <a:tint val="68000"/>
                <a:satMod val="300000"/>
              </a:schemeClr>
            </a:gs>
          </a:gsLst>
          <a:path path="rect">
            <a:fillToRect l="50000" t="50000" r="50000" b="50000"/>
          </a:path>
        </a:gradFill>
        <a:ln>
          <a:noFill/>
        </a:ln>
        <a:effectLst>
          <a:outerShdw blurRad="45000" dist="25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a:t>Run Shell script of Streaming and sensor program / run startup file</a:t>
          </a:r>
        </a:p>
      </dsp:txBody>
      <dsp:txXfrm>
        <a:off x="2421729" y="1384374"/>
        <a:ext cx="1952310" cy="429031"/>
      </dsp:txXfrm>
    </dsp:sp>
    <dsp:sp modelId="{3AAB04C9-D766-4B7D-9ABF-513540CA42C3}">
      <dsp:nvSpPr>
        <dsp:cNvPr id="0" name=""/>
        <dsp:cNvSpPr/>
      </dsp:nvSpPr>
      <dsp:spPr>
        <a:xfrm rot="5400000">
          <a:off x="3312436" y="1838147"/>
          <a:ext cx="170897" cy="205077"/>
        </a:xfrm>
        <a:prstGeom prst="rightArrow">
          <a:avLst>
            <a:gd name="adj1" fmla="val 60000"/>
            <a:gd name="adj2" fmla="val 50000"/>
          </a:avLst>
        </a:prstGeom>
        <a:gradFill rotWithShape="0">
          <a:gsLst>
            <a:gs pos="0">
              <a:schemeClr val="dk1">
                <a:tint val="60000"/>
                <a:hueOff val="0"/>
                <a:satOff val="0"/>
                <a:lumOff val="0"/>
                <a:alphaOff val="0"/>
                <a:tint val="58000"/>
                <a:satMod val="300000"/>
              </a:schemeClr>
            </a:gs>
            <a:gs pos="100000">
              <a:schemeClr val="dk1">
                <a:tint val="60000"/>
                <a:hueOff val="0"/>
                <a:satOff val="0"/>
                <a:lumOff val="0"/>
                <a:alphaOff val="0"/>
                <a:tint val="68000"/>
                <a:satMod val="300000"/>
              </a:schemeClr>
            </a:gs>
          </a:gsLst>
          <a:path path="rect">
            <a:fillToRect l="50000" t="50000" r="50000" b="50000"/>
          </a:path>
        </a:gradFill>
        <a:ln>
          <a:noFill/>
        </a:ln>
        <a:effectLst>
          <a:outerShdw blurRad="45000" dist="25000" dir="5400000" rotWithShape="0">
            <a:srgbClr val="000000">
              <a:alpha val="38000"/>
            </a:srgbClr>
          </a:outerShdw>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dirty="0"/>
        </a:p>
      </dsp:txBody>
      <dsp:txXfrm rot="-5400000">
        <a:off x="3336362" y="1855237"/>
        <a:ext cx="123047" cy="119628"/>
      </dsp:txXfrm>
    </dsp:sp>
    <dsp:sp modelId="{5E91C98D-E99C-49D0-9C65-8695D9B022F8}">
      <dsp:nvSpPr>
        <dsp:cNvPr id="0" name=""/>
        <dsp:cNvSpPr/>
      </dsp:nvSpPr>
      <dsp:spPr>
        <a:xfrm>
          <a:off x="2408381" y="2054617"/>
          <a:ext cx="1979006" cy="455727"/>
        </a:xfrm>
        <a:prstGeom prst="roundRect">
          <a:avLst>
            <a:gd name="adj" fmla="val 10000"/>
          </a:avLst>
        </a:prstGeom>
        <a:gradFill rotWithShape="0">
          <a:gsLst>
            <a:gs pos="0">
              <a:schemeClr val="lt1">
                <a:hueOff val="0"/>
                <a:satOff val="0"/>
                <a:lumOff val="0"/>
                <a:alphaOff val="0"/>
                <a:tint val="58000"/>
                <a:satMod val="300000"/>
              </a:schemeClr>
            </a:gs>
            <a:gs pos="100000">
              <a:schemeClr val="lt1">
                <a:hueOff val="0"/>
                <a:satOff val="0"/>
                <a:lumOff val="0"/>
                <a:alphaOff val="0"/>
                <a:tint val="68000"/>
                <a:satMod val="300000"/>
              </a:schemeClr>
            </a:gs>
          </a:gsLst>
          <a:path path="rect">
            <a:fillToRect l="50000" t="50000" r="50000" b="50000"/>
          </a:path>
        </a:gradFill>
        <a:ln>
          <a:noFill/>
        </a:ln>
        <a:effectLst>
          <a:outerShdw blurRad="45000" dist="25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smtClean="0"/>
            <a:t>Deploy WAR file to Tomcat server on Raspberry Pi by using WinSCP</a:t>
          </a:r>
          <a:endParaRPr lang="en-US" sz="1000" kern="1200" dirty="0"/>
        </a:p>
      </dsp:txBody>
      <dsp:txXfrm>
        <a:off x="2421729" y="2067965"/>
        <a:ext cx="1952310" cy="429031"/>
      </dsp:txXfrm>
    </dsp:sp>
    <dsp:sp modelId="{DF136996-37A0-46E9-A321-E0220471356D}">
      <dsp:nvSpPr>
        <dsp:cNvPr id="0" name=""/>
        <dsp:cNvSpPr/>
      </dsp:nvSpPr>
      <dsp:spPr>
        <a:xfrm rot="5400000">
          <a:off x="3312436" y="2521738"/>
          <a:ext cx="170897" cy="205077"/>
        </a:xfrm>
        <a:prstGeom prst="rightArrow">
          <a:avLst>
            <a:gd name="adj1" fmla="val 60000"/>
            <a:gd name="adj2" fmla="val 50000"/>
          </a:avLst>
        </a:prstGeom>
        <a:gradFill rotWithShape="0">
          <a:gsLst>
            <a:gs pos="0">
              <a:schemeClr val="dk1">
                <a:tint val="60000"/>
                <a:hueOff val="0"/>
                <a:satOff val="0"/>
                <a:lumOff val="0"/>
                <a:alphaOff val="0"/>
                <a:tint val="58000"/>
                <a:satMod val="300000"/>
              </a:schemeClr>
            </a:gs>
            <a:gs pos="100000">
              <a:schemeClr val="dk1">
                <a:tint val="60000"/>
                <a:hueOff val="0"/>
                <a:satOff val="0"/>
                <a:lumOff val="0"/>
                <a:alphaOff val="0"/>
                <a:tint val="68000"/>
                <a:satMod val="300000"/>
              </a:schemeClr>
            </a:gs>
          </a:gsLst>
          <a:path path="rect">
            <a:fillToRect l="50000" t="50000" r="50000" b="50000"/>
          </a:path>
        </a:gradFill>
        <a:ln>
          <a:noFill/>
        </a:ln>
        <a:effectLst>
          <a:outerShdw blurRad="45000" dist="25000" dir="5400000" rotWithShape="0">
            <a:srgbClr val="000000">
              <a:alpha val="38000"/>
            </a:srgbClr>
          </a:outerShdw>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dirty="0"/>
        </a:p>
      </dsp:txBody>
      <dsp:txXfrm rot="-5400000">
        <a:off x="3336362" y="2538828"/>
        <a:ext cx="123047" cy="119628"/>
      </dsp:txXfrm>
    </dsp:sp>
    <dsp:sp modelId="{E8890972-5D12-491F-AE94-1FE5E645C192}">
      <dsp:nvSpPr>
        <dsp:cNvPr id="0" name=""/>
        <dsp:cNvSpPr/>
      </dsp:nvSpPr>
      <dsp:spPr>
        <a:xfrm>
          <a:off x="2408381" y="2738209"/>
          <a:ext cx="1979006" cy="455727"/>
        </a:xfrm>
        <a:prstGeom prst="roundRect">
          <a:avLst>
            <a:gd name="adj" fmla="val 10000"/>
          </a:avLst>
        </a:prstGeom>
        <a:gradFill rotWithShape="0">
          <a:gsLst>
            <a:gs pos="0">
              <a:schemeClr val="lt1">
                <a:hueOff val="0"/>
                <a:satOff val="0"/>
                <a:lumOff val="0"/>
                <a:alphaOff val="0"/>
                <a:tint val="58000"/>
                <a:satMod val="300000"/>
              </a:schemeClr>
            </a:gs>
            <a:gs pos="100000">
              <a:schemeClr val="lt1">
                <a:hueOff val="0"/>
                <a:satOff val="0"/>
                <a:lumOff val="0"/>
                <a:alphaOff val="0"/>
                <a:tint val="68000"/>
                <a:satMod val="300000"/>
              </a:schemeClr>
            </a:gs>
          </a:gsLst>
          <a:path path="rect">
            <a:fillToRect l="50000" t="50000" r="50000" b="50000"/>
          </a:path>
        </a:gradFill>
        <a:ln>
          <a:noFill/>
        </a:ln>
        <a:effectLst>
          <a:outerShdw blurRad="45000" dist="25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a:t>Enter </a:t>
          </a:r>
          <a:r>
            <a:rPr lang="en-US" sz="1000" kern="1200" dirty="0" smtClean="0"/>
            <a:t>URL in </a:t>
          </a:r>
          <a:r>
            <a:rPr lang="en-US" sz="1000" kern="1200" dirty="0"/>
            <a:t>browser </a:t>
          </a:r>
          <a:r>
            <a:rPr lang="en-US" sz="1000" kern="1200" dirty="0" smtClean="0"/>
            <a:t>to open a website</a:t>
          </a:r>
          <a:endParaRPr lang="en-US" sz="1000" kern="1200" dirty="0"/>
        </a:p>
      </dsp:txBody>
      <dsp:txXfrm>
        <a:off x="2421729" y="2751557"/>
        <a:ext cx="1952310" cy="429031"/>
      </dsp:txXfrm>
    </dsp:sp>
    <dsp:sp modelId="{649E834C-EF5D-49F0-9987-4CDB9074F45D}">
      <dsp:nvSpPr>
        <dsp:cNvPr id="0" name=""/>
        <dsp:cNvSpPr/>
      </dsp:nvSpPr>
      <dsp:spPr>
        <a:xfrm rot="5400000">
          <a:off x="3312436" y="3205330"/>
          <a:ext cx="170897" cy="205077"/>
        </a:xfrm>
        <a:prstGeom prst="rightArrow">
          <a:avLst>
            <a:gd name="adj1" fmla="val 60000"/>
            <a:gd name="adj2" fmla="val 50000"/>
          </a:avLst>
        </a:prstGeom>
        <a:gradFill rotWithShape="0">
          <a:gsLst>
            <a:gs pos="0">
              <a:schemeClr val="dk1">
                <a:tint val="60000"/>
                <a:hueOff val="0"/>
                <a:satOff val="0"/>
                <a:lumOff val="0"/>
                <a:alphaOff val="0"/>
                <a:tint val="58000"/>
                <a:satMod val="300000"/>
              </a:schemeClr>
            </a:gs>
            <a:gs pos="100000">
              <a:schemeClr val="dk1">
                <a:tint val="60000"/>
                <a:hueOff val="0"/>
                <a:satOff val="0"/>
                <a:lumOff val="0"/>
                <a:alphaOff val="0"/>
                <a:tint val="68000"/>
                <a:satMod val="300000"/>
              </a:schemeClr>
            </a:gs>
          </a:gsLst>
          <a:path path="rect">
            <a:fillToRect l="50000" t="50000" r="50000" b="50000"/>
          </a:path>
        </a:gradFill>
        <a:ln>
          <a:noFill/>
        </a:ln>
        <a:effectLst>
          <a:outerShdw blurRad="45000" dist="25000" dir="5400000" rotWithShape="0">
            <a:srgbClr val="000000">
              <a:alpha val="38000"/>
            </a:srgbClr>
          </a:outerShdw>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dirty="0"/>
        </a:p>
      </dsp:txBody>
      <dsp:txXfrm rot="-5400000">
        <a:off x="3336362" y="3222420"/>
        <a:ext cx="123047" cy="119628"/>
      </dsp:txXfrm>
    </dsp:sp>
    <dsp:sp modelId="{FF697021-5894-4F31-91F5-14F82390D005}">
      <dsp:nvSpPr>
        <dsp:cNvPr id="0" name=""/>
        <dsp:cNvSpPr/>
      </dsp:nvSpPr>
      <dsp:spPr>
        <a:xfrm>
          <a:off x="2408381" y="3421801"/>
          <a:ext cx="1979006" cy="455727"/>
        </a:xfrm>
        <a:prstGeom prst="roundRect">
          <a:avLst>
            <a:gd name="adj" fmla="val 10000"/>
          </a:avLst>
        </a:prstGeom>
        <a:gradFill rotWithShape="0">
          <a:gsLst>
            <a:gs pos="0">
              <a:schemeClr val="lt1">
                <a:hueOff val="0"/>
                <a:satOff val="0"/>
                <a:lumOff val="0"/>
                <a:alphaOff val="0"/>
                <a:tint val="58000"/>
                <a:satMod val="300000"/>
              </a:schemeClr>
            </a:gs>
            <a:gs pos="100000">
              <a:schemeClr val="lt1">
                <a:hueOff val="0"/>
                <a:satOff val="0"/>
                <a:lumOff val="0"/>
                <a:alphaOff val="0"/>
                <a:tint val="68000"/>
                <a:satMod val="300000"/>
              </a:schemeClr>
            </a:gs>
          </a:gsLst>
          <a:path path="rect">
            <a:fillToRect l="50000" t="50000" r="50000" b="50000"/>
          </a:path>
        </a:gradFill>
        <a:ln>
          <a:noFill/>
        </a:ln>
        <a:effectLst>
          <a:outerShdw blurRad="45000" dist="25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4290" tIns="34290" rIns="34290" bIns="34290" numCol="1" spcCol="1270" anchor="ctr" anchorCtr="0">
          <a:noAutofit/>
        </a:bodyPr>
        <a:lstStyle/>
        <a:p>
          <a:pPr lvl="0" algn="ctr" defTabSz="400050">
            <a:lnSpc>
              <a:spcPct val="90000"/>
            </a:lnSpc>
            <a:spcBef>
              <a:spcPct val="0"/>
            </a:spcBef>
            <a:spcAft>
              <a:spcPct val="35000"/>
            </a:spcAft>
          </a:pPr>
          <a:r>
            <a:rPr lang="en-US" sz="900" kern="1200" dirty="0"/>
            <a:t>Goto My </a:t>
          </a:r>
          <a:r>
            <a:rPr lang="en-US" sz="900" kern="1200" dirty="0" smtClean="0"/>
            <a:t>Project link, Register/Login using Email ID &amp; password to open control Robot page</a:t>
          </a:r>
          <a:endParaRPr lang="en-US" sz="900" kern="1200" dirty="0"/>
        </a:p>
      </dsp:txBody>
      <dsp:txXfrm>
        <a:off x="2421729" y="3435149"/>
        <a:ext cx="1952310" cy="429031"/>
      </dsp:txXfrm>
    </dsp:sp>
    <dsp:sp modelId="{3D8E0123-FABD-44E3-BDE7-591AD9780E68}">
      <dsp:nvSpPr>
        <dsp:cNvPr id="0" name=""/>
        <dsp:cNvSpPr/>
      </dsp:nvSpPr>
      <dsp:spPr>
        <a:xfrm rot="5400000">
          <a:off x="3312436" y="3888922"/>
          <a:ext cx="170897" cy="205077"/>
        </a:xfrm>
        <a:prstGeom prst="rightArrow">
          <a:avLst>
            <a:gd name="adj1" fmla="val 60000"/>
            <a:gd name="adj2" fmla="val 50000"/>
          </a:avLst>
        </a:prstGeom>
        <a:gradFill rotWithShape="0">
          <a:gsLst>
            <a:gs pos="0">
              <a:schemeClr val="dk1">
                <a:tint val="60000"/>
                <a:hueOff val="0"/>
                <a:satOff val="0"/>
                <a:lumOff val="0"/>
                <a:alphaOff val="0"/>
                <a:tint val="58000"/>
                <a:satMod val="300000"/>
              </a:schemeClr>
            </a:gs>
            <a:gs pos="100000">
              <a:schemeClr val="dk1">
                <a:tint val="60000"/>
                <a:hueOff val="0"/>
                <a:satOff val="0"/>
                <a:lumOff val="0"/>
                <a:alphaOff val="0"/>
                <a:tint val="68000"/>
                <a:satMod val="300000"/>
              </a:schemeClr>
            </a:gs>
          </a:gsLst>
          <a:path path="rect">
            <a:fillToRect l="50000" t="50000" r="50000" b="50000"/>
          </a:path>
        </a:gradFill>
        <a:ln>
          <a:noFill/>
        </a:ln>
        <a:effectLst>
          <a:outerShdw blurRad="45000" dist="25000" dir="5400000" rotWithShape="0">
            <a:srgbClr val="000000">
              <a:alpha val="38000"/>
            </a:srgbClr>
          </a:outerShdw>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dirty="0"/>
        </a:p>
      </dsp:txBody>
      <dsp:txXfrm rot="-5400000">
        <a:off x="3336362" y="3906012"/>
        <a:ext cx="123047" cy="119628"/>
      </dsp:txXfrm>
    </dsp:sp>
    <dsp:sp modelId="{F0497C64-AB8C-45A3-8B4B-41AD88743A75}">
      <dsp:nvSpPr>
        <dsp:cNvPr id="0" name=""/>
        <dsp:cNvSpPr/>
      </dsp:nvSpPr>
      <dsp:spPr>
        <a:xfrm>
          <a:off x="2408381" y="4105392"/>
          <a:ext cx="1979006" cy="455727"/>
        </a:xfrm>
        <a:prstGeom prst="roundRect">
          <a:avLst>
            <a:gd name="adj" fmla="val 10000"/>
          </a:avLst>
        </a:prstGeom>
        <a:gradFill rotWithShape="0">
          <a:gsLst>
            <a:gs pos="0">
              <a:schemeClr val="lt1">
                <a:hueOff val="0"/>
                <a:satOff val="0"/>
                <a:lumOff val="0"/>
                <a:alphaOff val="0"/>
                <a:tint val="58000"/>
                <a:satMod val="300000"/>
              </a:schemeClr>
            </a:gs>
            <a:gs pos="100000">
              <a:schemeClr val="lt1">
                <a:hueOff val="0"/>
                <a:satOff val="0"/>
                <a:lumOff val="0"/>
                <a:alphaOff val="0"/>
                <a:tint val="68000"/>
                <a:satMod val="300000"/>
              </a:schemeClr>
            </a:gs>
          </a:gsLst>
          <a:path path="rect">
            <a:fillToRect l="50000" t="50000" r="50000" b="50000"/>
          </a:path>
        </a:gradFill>
        <a:ln>
          <a:noFill/>
        </a:ln>
        <a:effectLst>
          <a:outerShdw blurRad="45000" dist="25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a:t>Control the Robot </a:t>
          </a:r>
          <a:r>
            <a:rPr lang="en-US" sz="1000" kern="1200" dirty="0" smtClean="0"/>
            <a:t>by different options and view Live </a:t>
          </a:r>
          <a:r>
            <a:rPr lang="en-US" sz="1000" kern="1200" dirty="0"/>
            <a:t>Streaming from </a:t>
          </a:r>
          <a:r>
            <a:rPr lang="en-US" sz="1000" kern="1200" dirty="0" smtClean="0"/>
            <a:t>page</a:t>
          </a:r>
          <a:endParaRPr lang="en-US" sz="1000" kern="1200" dirty="0"/>
        </a:p>
      </dsp:txBody>
      <dsp:txXfrm>
        <a:off x="2421729" y="4118740"/>
        <a:ext cx="1952310" cy="429031"/>
      </dsp:txXfrm>
    </dsp:sp>
    <dsp:sp modelId="{E5CAB029-F95B-4CCB-A7E0-1A7C4A03E3AC}">
      <dsp:nvSpPr>
        <dsp:cNvPr id="0" name=""/>
        <dsp:cNvSpPr/>
      </dsp:nvSpPr>
      <dsp:spPr>
        <a:xfrm rot="5400000">
          <a:off x="3312436" y="4572513"/>
          <a:ext cx="170897" cy="205077"/>
        </a:xfrm>
        <a:prstGeom prst="rightArrow">
          <a:avLst>
            <a:gd name="adj1" fmla="val 60000"/>
            <a:gd name="adj2" fmla="val 50000"/>
          </a:avLst>
        </a:prstGeom>
        <a:gradFill rotWithShape="0">
          <a:gsLst>
            <a:gs pos="0">
              <a:schemeClr val="dk1">
                <a:tint val="60000"/>
                <a:hueOff val="0"/>
                <a:satOff val="0"/>
                <a:lumOff val="0"/>
                <a:alphaOff val="0"/>
                <a:tint val="58000"/>
                <a:satMod val="300000"/>
              </a:schemeClr>
            </a:gs>
            <a:gs pos="100000">
              <a:schemeClr val="dk1">
                <a:tint val="60000"/>
                <a:hueOff val="0"/>
                <a:satOff val="0"/>
                <a:lumOff val="0"/>
                <a:alphaOff val="0"/>
                <a:tint val="68000"/>
                <a:satMod val="300000"/>
              </a:schemeClr>
            </a:gs>
          </a:gsLst>
          <a:path path="rect">
            <a:fillToRect l="50000" t="50000" r="50000" b="50000"/>
          </a:path>
        </a:gradFill>
        <a:ln>
          <a:noFill/>
        </a:ln>
        <a:effectLst>
          <a:outerShdw blurRad="45000" dist="25000" dir="5400000" rotWithShape="0">
            <a:srgbClr val="000000">
              <a:alpha val="38000"/>
            </a:srgbClr>
          </a:outerShdw>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dirty="0"/>
        </a:p>
      </dsp:txBody>
      <dsp:txXfrm rot="-5400000">
        <a:off x="3336362" y="4589603"/>
        <a:ext cx="123047" cy="119628"/>
      </dsp:txXfrm>
    </dsp:sp>
    <dsp:sp modelId="{C702683B-A9AF-47F5-B533-CDC6D039AF12}">
      <dsp:nvSpPr>
        <dsp:cNvPr id="0" name=""/>
        <dsp:cNvSpPr/>
      </dsp:nvSpPr>
      <dsp:spPr>
        <a:xfrm>
          <a:off x="2408381" y="4788984"/>
          <a:ext cx="1979006" cy="455727"/>
        </a:xfrm>
        <a:prstGeom prst="roundRect">
          <a:avLst>
            <a:gd name="adj" fmla="val 10000"/>
          </a:avLst>
        </a:prstGeom>
        <a:gradFill rotWithShape="0">
          <a:gsLst>
            <a:gs pos="0">
              <a:schemeClr val="lt1">
                <a:hueOff val="0"/>
                <a:satOff val="0"/>
                <a:lumOff val="0"/>
                <a:alphaOff val="0"/>
                <a:tint val="58000"/>
                <a:satMod val="300000"/>
              </a:schemeClr>
            </a:gs>
            <a:gs pos="100000">
              <a:schemeClr val="lt1">
                <a:hueOff val="0"/>
                <a:satOff val="0"/>
                <a:lumOff val="0"/>
                <a:alphaOff val="0"/>
                <a:tint val="68000"/>
                <a:satMod val="300000"/>
              </a:schemeClr>
            </a:gs>
          </a:gsLst>
          <a:path path="rect">
            <a:fillToRect l="50000" t="50000" r="50000" b="50000"/>
          </a:path>
        </a:gradFill>
        <a:ln>
          <a:noFill/>
        </a:ln>
        <a:effectLst>
          <a:outerShdw blurRad="45000" dist="25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smtClean="0"/>
            <a:t>Control Robot page can be opened from Mobile/Laptop/iPad </a:t>
          </a:r>
          <a:endParaRPr lang="en-US" sz="1000" kern="1200" dirty="0"/>
        </a:p>
      </dsp:txBody>
      <dsp:txXfrm>
        <a:off x="2421729" y="4802332"/>
        <a:ext cx="1952310" cy="429031"/>
      </dsp:txXfrm>
    </dsp:sp>
  </dsp:spTree>
</dsp:drawing>
</file>

<file path=ppt/diagrams/layout1.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3CEAAF3-9831-450B-8D59-2C09DB96C8FC}" type="datetimeFigureOut">
              <a:rPr lang="en-US"/>
              <a:t>5/15/2016</a:t>
            </a:fld>
            <a:endParaRPr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6834459-7356-44BF-850D-8B30C4FB3B6B}" type="slidenum">
              <a:rPr/>
              <a:t>‹#›</a:t>
            </a:fld>
            <a:endParaRPr dirty="0"/>
          </a:p>
        </p:txBody>
      </p:sp>
    </p:spTree>
    <p:extLst>
      <p:ext uri="{BB962C8B-B14F-4D97-AF65-F5344CB8AC3E}">
        <p14:creationId xmlns:p14="http://schemas.microsoft.com/office/powerpoint/2010/main" val="246901652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50CD79-FC16-4410-AB61-17F26E6D3BC8}" type="datetimeFigureOut">
              <a:rPr lang="en-US"/>
              <a:t>5/15/2016</a:t>
            </a:fld>
            <a:endParaRPr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a:t>Click to edit Master text styles</a:t>
            </a:r>
          </a:p>
          <a:p>
            <a:pPr lvl="1"/>
            <a:r>
              <a:rPr/>
              <a:t>Second level</a:t>
            </a:r>
          </a:p>
          <a:p>
            <a:pPr lvl="2"/>
            <a:r>
              <a:rPr/>
              <a:t>Third level</a:t>
            </a:r>
          </a:p>
          <a:p>
            <a:pPr lvl="3"/>
            <a:r>
              <a:rPr/>
              <a:t>Fourth level</a:t>
            </a:r>
          </a:p>
          <a:p>
            <a:pPr lvl="4"/>
            <a:r>
              <a:rPr/>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3C37BE-C303-496D-B5CD-85F2937540FC}" type="slidenum">
              <a:rPr/>
              <a:t>‹#›</a:t>
            </a:fld>
            <a:endParaRPr dirty="0"/>
          </a:p>
        </p:txBody>
      </p:sp>
    </p:spTree>
    <p:extLst>
      <p:ext uri="{BB962C8B-B14F-4D97-AF65-F5344CB8AC3E}">
        <p14:creationId xmlns:p14="http://schemas.microsoft.com/office/powerpoint/2010/main" val="33508422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A3C37BE-C303-496D-B5CD-85F2937540FC}" type="slidenum">
              <a:rPr lang="en-US" smtClean="0"/>
              <a:t>19</a:t>
            </a:fld>
            <a:endParaRPr lang="en-US" dirty="0"/>
          </a:p>
        </p:txBody>
      </p:sp>
    </p:spTree>
    <p:extLst>
      <p:ext uri="{BB962C8B-B14F-4D97-AF65-F5344CB8AC3E}">
        <p14:creationId xmlns:p14="http://schemas.microsoft.com/office/powerpoint/2010/main" val="42237778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A3C37BE-C303-496D-B5CD-85F2937540FC}" type="slidenum">
              <a:rPr lang="en-US" smtClean="0"/>
              <a:t>21</a:t>
            </a:fld>
            <a:endParaRPr lang="en-US" dirty="0"/>
          </a:p>
        </p:txBody>
      </p:sp>
    </p:spTree>
    <p:extLst>
      <p:ext uri="{BB962C8B-B14F-4D97-AF65-F5344CB8AC3E}">
        <p14:creationId xmlns:p14="http://schemas.microsoft.com/office/powerpoint/2010/main" val="1288890489"/>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0" y="5778124"/>
            <a:ext cx="12192000" cy="10798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sp>
        <p:nvSpPr>
          <p:cNvPr id="8" name="Rectangle 7"/>
          <p:cNvSpPr/>
          <p:nvPr/>
        </p:nvSpPr>
        <p:spPr>
          <a:xfrm>
            <a:off x="0" y="0"/>
            <a:ext cx="12192000" cy="10798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sp>
        <p:nvSpPr>
          <p:cNvPr id="2" name="Title 1"/>
          <p:cNvSpPr>
            <a:spLocks noGrp="1"/>
          </p:cNvSpPr>
          <p:nvPr>
            <p:ph type="ctrTitle"/>
          </p:nvPr>
        </p:nvSpPr>
        <p:spPr>
          <a:xfrm>
            <a:off x="1104900" y="2292094"/>
            <a:ext cx="10096500" cy="2219691"/>
          </a:xfrm>
        </p:spPr>
        <p:txBody>
          <a:bodyPr anchor="ctr">
            <a:normAutofit/>
          </a:bodyPr>
          <a:lstStyle>
            <a:lvl1pPr algn="l">
              <a:defRPr sz="4400" cap="all" baseline="0"/>
            </a:lvl1pPr>
          </a:lstStyle>
          <a:p>
            <a:r>
              <a:rPr lang="en-US" smtClean="0"/>
              <a:t>Click to edit Master title style</a:t>
            </a:r>
            <a:endParaRPr/>
          </a:p>
        </p:txBody>
      </p:sp>
      <p:sp>
        <p:nvSpPr>
          <p:cNvPr id="3" name="Subtitle 2"/>
          <p:cNvSpPr>
            <a:spLocks noGrp="1"/>
          </p:cNvSpPr>
          <p:nvPr>
            <p:ph type="subTitle" idx="1"/>
          </p:nvPr>
        </p:nvSpPr>
        <p:spPr>
          <a:xfrm>
            <a:off x="1104898" y="4511784"/>
            <a:ext cx="10096501" cy="955565"/>
          </a:xfrm>
        </p:spPr>
        <p:txBody>
          <a:bodyPr>
            <a:normAutofit/>
          </a:bodyPr>
          <a:lstStyle>
            <a:lvl1pPr marL="0" indent="0" algn="l">
              <a:spcBef>
                <a:spcPts val="0"/>
              </a:spcBef>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a:p>
        </p:txBody>
      </p:sp>
      <p:sp>
        <p:nvSpPr>
          <p:cNvPr id="4" name="Date Placeholder 3"/>
          <p:cNvSpPr>
            <a:spLocks noGrp="1"/>
          </p:cNvSpPr>
          <p:nvPr>
            <p:ph type="dt" sz="half" idx="10"/>
          </p:nvPr>
        </p:nvSpPr>
        <p:spPr/>
        <p:txBody>
          <a:bodyPr/>
          <a:lstStyle/>
          <a:p>
            <a:r>
              <a:rPr lang="en-US" dirty="0" smtClean="0"/>
              <a:t>15/5/2016</a:t>
            </a:r>
            <a:endParaRPr dirty="0"/>
          </a:p>
        </p:txBody>
      </p:sp>
      <p:sp>
        <p:nvSpPr>
          <p:cNvPr id="5" name="Footer Placeholder 4"/>
          <p:cNvSpPr>
            <a:spLocks noGrp="1"/>
          </p:cNvSpPr>
          <p:nvPr>
            <p:ph type="ftr" sz="quarter" idx="11"/>
          </p:nvPr>
        </p:nvSpPr>
        <p:spPr/>
        <p:txBody>
          <a:bodyPr/>
          <a:lstStyle/>
          <a:p>
            <a:r>
              <a:rPr lang="en-US" dirty="0" smtClean="0"/>
              <a:t>VATSAL N SHAH : IOT ROBOT</a:t>
            </a:r>
            <a:endParaRPr dirty="0"/>
          </a:p>
        </p:txBody>
      </p:sp>
      <p:sp>
        <p:nvSpPr>
          <p:cNvPr id="6" name="Slide Number Placeholder 5"/>
          <p:cNvSpPr>
            <a:spLocks noGrp="1"/>
          </p:cNvSpPr>
          <p:nvPr>
            <p:ph type="sldNum" sz="quarter" idx="12"/>
          </p:nvPr>
        </p:nvSpPr>
        <p:spPr/>
        <p:txBody>
          <a:bodyPr/>
          <a:lstStyle/>
          <a:p>
            <a:fld id="{0FF54DE5-C571-48E8-A5BC-B369434E2F44}" type="slidenum">
              <a:rPr/>
              <a:t>‹#›</a:t>
            </a:fld>
            <a:endParaRPr dirty="0"/>
          </a:p>
        </p:txBody>
      </p:sp>
      <p:pic>
        <p:nvPicPr>
          <p:cNvPr id="11" name="Picture 10"/>
          <p:cNvPicPr>
            <a:picLocks noChangeAspect="1"/>
          </p:cNvPicPr>
          <p:nvPr/>
        </p:nvPicPr>
        <p:blipFill rotWithShape="1">
          <a:blip r:embed="rId2" cstate="print">
            <a:duotone>
              <a:schemeClr val="accent2">
                <a:shade val="45000"/>
                <a:satMod val="135000"/>
              </a:schemeClr>
              <a:prstClr val="white"/>
            </a:duotone>
            <a:extLst>
              <a:ext uri="{BEBA8EAE-BF5A-486C-A8C5-ECC9F3942E4B}">
                <a14:imgProps xmlns:a14="http://schemas.microsoft.com/office/drawing/2010/main">
                  <a14:imgLayer r:embed="rId3">
                    <a14:imgEffect>
                      <a14:saturation sat="30000"/>
                    </a14:imgEffect>
                  </a14:imgLayer>
                </a14:imgProps>
              </a:ext>
              <a:ext uri="{28A0092B-C50C-407E-A947-70E740481C1C}">
                <a14:useLocalDpi xmlns:a14="http://schemas.microsoft.com/office/drawing/2010/main" val="0"/>
              </a:ext>
            </a:extLst>
          </a:blip>
          <a:srcRect/>
          <a:stretch/>
        </p:blipFill>
        <p:spPr>
          <a:xfrm>
            <a:off x="1324445" y="0"/>
            <a:ext cx="1747524" cy="2292094"/>
          </a:xfrm>
          <a:prstGeom prst="rect">
            <a:avLst/>
          </a:prstGeom>
        </p:spPr>
      </p:pic>
    </p:spTree>
    <p:extLst>
      <p:ext uri="{BB962C8B-B14F-4D97-AF65-F5344CB8AC3E}">
        <p14:creationId xmlns:p14="http://schemas.microsoft.com/office/powerpoint/2010/main" val="1659756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lvl1pPr>
              <a:defRPr sz="3200"/>
            </a:lvl1pPr>
          </a:lstStyle>
          <a:p>
            <a:r>
              <a:rPr lang="en-US" smtClean="0"/>
              <a:t>Click to edit Master title style</a:t>
            </a:r>
            <a:endParaRPr/>
          </a:p>
        </p:txBody>
      </p:sp>
      <p:sp>
        <p:nvSpPr>
          <p:cNvPr id="3" name="Picture Placeholder 2"/>
          <p:cNvSpPr>
            <a:spLocks noGrp="1"/>
          </p:cNvSpPr>
          <p:nvPr>
            <p:ph type="pic" idx="1"/>
          </p:nvPr>
        </p:nvSpPr>
        <p:spPr>
          <a:xfrm>
            <a:off x="4654671" y="1600199"/>
            <a:ext cx="6430912" cy="4572001"/>
          </a:xfrm>
        </p:spPr>
        <p:txBody>
          <a:bodyPr tIns="118872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Click icon to add picture</a:t>
            </a:r>
            <a:endParaRPr dirty="0"/>
          </a:p>
        </p:txBody>
      </p:sp>
      <p:sp>
        <p:nvSpPr>
          <p:cNvPr id="4" name="Text Placeholder 3"/>
          <p:cNvSpPr>
            <a:spLocks noGrp="1"/>
          </p:cNvSpPr>
          <p:nvPr>
            <p:ph type="body" sz="half" idx="2"/>
          </p:nvPr>
        </p:nvSpPr>
        <p:spPr>
          <a:xfrm>
            <a:off x="1104900" y="1600200"/>
            <a:ext cx="3396996" cy="4572000"/>
          </a:xfrm>
        </p:spPr>
        <p:txBody>
          <a:bodyPr>
            <a:normAutofit/>
          </a:bodyPr>
          <a:lstStyle>
            <a:lvl1pPr marL="0" indent="0">
              <a:spcBef>
                <a:spcPts val="1200"/>
              </a:spcBef>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r>
              <a:rPr lang="en-US" dirty="0" smtClean="0"/>
              <a:t>15/5/2016</a:t>
            </a:r>
            <a:endParaRPr dirty="0"/>
          </a:p>
        </p:txBody>
      </p:sp>
      <p:sp>
        <p:nvSpPr>
          <p:cNvPr id="6" name="Footer Placeholder 5"/>
          <p:cNvSpPr>
            <a:spLocks noGrp="1"/>
          </p:cNvSpPr>
          <p:nvPr>
            <p:ph type="ftr" sz="quarter" idx="11"/>
          </p:nvPr>
        </p:nvSpPr>
        <p:spPr/>
        <p:txBody>
          <a:bodyPr/>
          <a:lstStyle/>
          <a:p>
            <a:r>
              <a:rPr lang="en-US" dirty="0" smtClean="0"/>
              <a:t>VATSAL N SHAH : IOT ROBOT</a:t>
            </a:r>
            <a:endParaRPr dirty="0"/>
          </a:p>
        </p:txBody>
      </p:sp>
      <p:sp>
        <p:nvSpPr>
          <p:cNvPr id="7" name="Slide Number Placeholder 6"/>
          <p:cNvSpPr>
            <a:spLocks noGrp="1"/>
          </p:cNvSpPr>
          <p:nvPr>
            <p:ph type="sldNum" sz="quarter" idx="12"/>
          </p:nvPr>
        </p:nvSpPr>
        <p:spPr/>
        <p:txBody>
          <a:bodyPr/>
          <a:lstStyle/>
          <a:p>
            <a:fld id="{0FF54DE5-C571-48E8-A5BC-B369434E2F44}" type="slidenum">
              <a:rPr/>
              <a:t>‹#›</a:t>
            </a:fld>
            <a:endParaRPr dirty="0"/>
          </a:p>
        </p:txBody>
      </p:sp>
    </p:spTree>
    <p:extLst>
      <p:ext uri="{BB962C8B-B14F-4D97-AF65-F5344CB8AC3E}">
        <p14:creationId xmlns:p14="http://schemas.microsoft.com/office/powerpoint/2010/main" val="769637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r>
              <a:rPr lang="en-US" dirty="0" smtClean="0"/>
              <a:t>15/5/2016</a:t>
            </a:r>
            <a:endParaRPr dirty="0"/>
          </a:p>
        </p:txBody>
      </p:sp>
      <p:sp>
        <p:nvSpPr>
          <p:cNvPr id="5" name="Footer Placeholder 4"/>
          <p:cNvSpPr>
            <a:spLocks noGrp="1"/>
          </p:cNvSpPr>
          <p:nvPr>
            <p:ph type="ftr" sz="quarter" idx="11"/>
          </p:nvPr>
        </p:nvSpPr>
        <p:spPr/>
        <p:txBody>
          <a:bodyPr/>
          <a:lstStyle/>
          <a:p>
            <a:r>
              <a:rPr lang="en-US" dirty="0" smtClean="0"/>
              <a:t>VATSAL N SHAH : IOT ROBOT</a:t>
            </a:r>
            <a:endParaRPr dirty="0"/>
          </a:p>
        </p:txBody>
      </p:sp>
      <p:sp>
        <p:nvSpPr>
          <p:cNvPr id="6" name="Slide Number Placeholder 5"/>
          <p:cNvSpPr>
            <a:spLocks noGrp="1"/>
          </p:cNvSpPr>
          <p:nvPr>
            <p:ph type="sldNum" sz="quarter" idx="12"/>
          </p:nvPr>
        </p:nvSpPr>
        <p:spPr/>
        <p:txBody>
          <a:bodyPr/>
          <a:lstStyle/>
          <a:p>
            <a:fld id="{0FF54DE5-C571-48E8-A5BC-B369434E2F44}" type="slidenum">
              <a:rPr/>
              <a:t>‹#›</a:t>
            </a:fld>
            <a:endParaRPr dirty="0"/>
          </a:p>
        </p:txBody>
      </p:sp>
    </p:spTree>
    <p:extLst>
      <p:ext uri="{BB962C8B-B14F-4D97-AF65-F5344CB8AC3E}">
        <p14:creationId xmlns:p14="http://schemas.microsoft.com/office/powerpoint/2010/main" val="2012076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372600" y="365125"/>
            <a:ext cx="1714500" cy="5811838"/>
          </a:xfrm>
        </p:spPr>
        <p:txBody>
          <a:bodyPr vert="eaVert"/>
          <a:lstStyle/>
          <a:p>
            <a:r>
              <a:rPr lang="en-US" smtClean="0"/>
              <a:t>Click to edit Master title style</a:t>
            </a:r>
            <a:endParaRPr/>
          </a:p>
        </p:txBody>
      </p:sp>
      <p:sp>
        <p:nvSpPr>
          <p:cNvPr id="3" name="Vertical Text Placeholder 2"/>
          <p:cNvSpPr>
            <a:spLocks noGrp="1"/>
          </p:cNvSpPr>
          <p:nvPr>
            <p:ph type="body" orient="vert" idx="1"/>
          </p:nvPr>
        </p:nvSpPr>
        <p:spPr>
          <a:xfrm>
            <a:off x="1104900" y="365125"/>
            <a:ext cx="8098896"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r>
              <a:rPr lang="en-US" dirty="0" smtClean="0"/>
              <a:t>15/5/2016</a:t>
            </a:r>
            <a:endParaRPr dirty="0"/>
          </a:p>
        </p:txBody>
      </p:sp>
      <p:sp>
        <p:nvSpPr>
          <p:cNvPr id="5" name="Footer Placeholder 4"/>
          <p:cNvSpPr>
            <a:spLocks noGrp="1"/>
          </p:cNvSpPr>
          <p:nvPr>
            <p:ph type="ftr" sz="quarter" idx="11"/>
          </p:nvPr>
        </p:nvSpPr>
        <p:spPr/>
        <p:txBody>
          <a:bodyPr/>
          <a:lstStyle/>
          <a:p>
            <a:r>
              <a:rPr lang="en-US" dirty="0" smtClean="0"/>
              <a:t>VATSAL N SHAH : IOT ROBOT</a:t>
            </a:r>
            <a:endParaRPr dirty="0"/>
          </a:p>
        </p:txBody>
      </p:sp>
      <p:sp>
        <p:nvSpPr>
          <p:cNvPr id="6" name="Slide Number Placeholder 5"/>
          <p:cNvSpPr>
            <a:spLocks noGrp="1"/>
          </p:cNvSpPr>
          <p:nvPr>
            <p:ph type="sldNum" sz="quarter" idx="12"/>
          </p:nvPr>
        </p:nvSpPr>
        <p:spPr/>
        <p:txBody>
          <a:bodyPr/>
          <a:lstStyle/>
          <a:p>
            <a:fld id="{0FF54DE5-C571-48E8-A5BC-B369434E2F44}" type="slidenum">
              <a:rPr/>
              <a:t>‹#›</a:t>
            </a:fld>
            <a:endParaRPr dirty="0"/>
          </a:p>
        </p:txBody>
      </p:sp>
      <p:grpSp>
        <p:nvGrpSpPr>
          <p:cNvPr id="7" name="Group 6"/>
          <p:cNvGrpSpPr/>
          <p:nvPr/>
        </p:nvGrpSpPr>
        <p:grpSpPr>
          <a:xfrm rot="5400000">
            <a:off x="6514047" y="3228843"/>
            <a:ext cx="5632704" cy="84403"/>
            <a:chOff x="1073150" y="1219201"/>
            <a:chExt cx="10058400" cy="63125"/>
          </a:xfrm>
        </p:grpSpPr>
        <p:cxnSp>
          <p:nvCxnSpPr>
            <p:cNvPr id="8" name="Straight Connector 7"/>
            <p:cNvCxnSpPr/>
            <p:nvPr/>
          </p:nvCxnSpPr>
          <p:spPr>
            <a:xfrm rot="10800000">
              <a:off x="1073150" y="1219201"/>
              <a:ext cx="10058400"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rot="10800000">
              <a:off x="1073150" y="1282326"/>
              <a:ext cx="10058400"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45927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0A5A9942-E3EA-4BD5-A461-D43ACF5DDBF9}" type="datetimeFigureOut">
              <a:rPr lang="en-US" smtClean="0"/>
              <a:pPr/>
              <a:t>5/15/2016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6435147-6B05-48CE-A9F9-85A4A99D4657}" type="slidenum">
              <a:rPr lang="en-US" smtClean="0"/>
              <a:pPr/>
              <a:t>‹#›</a:t>
            </a:fld>
            <a:endParaRPr lang="en-US" dirty="0"/>
          </a:p>
        </p:txBody>
      </p:sp>
    </p:spTree>
    <p:extLst>
      <p:ext uri="{BB962C8B-B14F-4D97-AF65-F5344CB8AC3E}">
        <p14:creationId xmlns:p14="http://schemas.microsoft.com/office/powerpoint/2010/main" val="1310065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r>
              <a:rPr lang="en-US" dirty="0" smtClean="0"/>
              <a:t>15/5/2016</a:t>
            </a:r>
            <a:endParaRPr dirty="0"/>
          </a:p>
        </p:txBody>
      </p:sp>
      <p:sp>
        <p:nvSpPr>
          <p:cNvPr id="5" name="Footer Placeholder 4"/>
          <p:cNvSpPr>
            <a:spLocks noGrp="1"/>
          </p:cNvSpPr>
          <p:nvPr>
            <p:ph type="ftr" sz="quarter" idx="11"/>
          </p:nvPr>
        </p:nvSpPr>
        <p:spPr/>
        <p:txBody>
          <a:bodyPr/>
          <a:lstStyle/>
          <a:p>
            <a:r>
              <a:rPr lang="en-US" dirty="0" smtClean="0"/>
              <a:t>VATSAL N SHAH : IOT ROBOT</a:t>
            </a:r>
            <a:endParaRPr dirty="0"/>
          </a:p>
        </p:txBody>
      </p:sp>
      <p:sp>
        <p:nvSpPr>
          <p:cNvPr id="6" name="Slide Number Placeholder 5"/>
          <p:cNvSpPr>
            <a:spLocks noGrp="1"/>
          </p:cNvSpPr>
          <p:nvPr>
            <p:ph type="sldNum" sz="quarter" idx="12"/>
          </p:nvPr>
        </p:nvSpPr>
        <p:spPr/>
        <p:txBody>
          <a:bodyPr/>
          <a:lstStyle/>
          <a:p>
            <a:fld id="{0FF54DE5-C571-48E8-A5BC-B369434E2F44}" type="slidenum">
              <a:rPr/>
              <a:t>‹#›</a:t>
            </a:fld>
            <a:endParaRPr dirty="0"/>
          </a:p>
        </p:txBody>
      </p:sp>
    </p:spTree>
    <p:extLst>
      <p:ext uri="{BB962C8B-B14F-4D97-AF65-F5344CB8AC3E}">
        <p14:creationId xmlns:p14="http://schemas.microsoft.com/office/powerpoint/2010/main" val="3786876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Title Slide with Picture">
    <p:spTree>
      <p:nvGrpSpPr>
        <p:cNvPr id="1" name=""/>
        <p:cNvGrpSpPr/>
        <p:nvPr/>
      </p:nvGrpSpPr>
      <p:grpSpPr>
        <a:xfrm>
          <a:off x="0" y="0"/>
          <a:ext cx="0" cy="0"/>
          <a:chOff x="0" y="0"/>
          <a:chExt cx="0" cy="0"/>
        </a:xfrm>
      </p:grpSpPr>
      <p:grpSp>
        <p:nvGrpSpPr>
          <p:cNvPr id="13" name="Group 12"/>
          <p:cNvGrpSpPr/>
          <p:nvPr/>
        </p:nvGrpSpPr>
        <p:grpSpPr>
          <a:xfrm rot="10800000">
            <a:off x="0" y="5645510"/>
            <a:ext cx="12192000" cy="63125"/>
            <a:chOff x="507492" y="1501519"/>
            <a:chExt cx="8129016" cy="63125"/>
          </a:xfrm>
        </p:grpSpPr>
        <p:cxnSp>
          <p:nvCxnSpPr>
            <p:cNvPr id="17" name="Straight Connector 16"/>
            <p:cNvCxnSpPr/>
            <p:nvPr/>
          </p:nvCxnSpPr>
          <p:spPr>
            <a:xfrm>
              <a:off x="507492" y="1564644"/>
              <a:ext cx="8129016"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507492" y="1501519"/>
              <a:ext cx="8129016"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grpSp>
        <p:nvGrpSpPr>
          <p:cNvPr id="14" name="Group 13"/>
          <p:cNvGrpSpPr/>
          <p:nvPr/>
        </p:nvGrpSpPr>
        <p:grpSpPr>
          <a:xfrm>
            <a:off x="0" y="1143000"/>
            <a:ext cx="12192000" cy="63125"/>
            <a:chOff x="507492" y="1501519"/>
            <a:chExt cx="8129016" cy="63125"/>
          </a:xfrm>
        </p:grpSpPr>
        <p:cxnSp>
          <p:nvCxnSpPr>
            <p:cNvPr id="15" name="Straight Connector 14"/>
            <p:cNvCxnSpPr/>
            <p:nvPr/>
          </p:nvCxnSpPr>
          <p:spPr>
            <a:xfrm>
              <a:off x="507492" y="1564644"/>
              <a:ext cx="8129016"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507492" y="1501519"/>
              <a:ext cx="8129016"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7" name="Rectangle 6"/>
          <p:cNvSpPr/>
          <p:nvPr/>
        </p:nvSpPr>
        <p:spPr>
          <a:xfrm>
            <a:off x="0" y="5778124"/>
            <a:ext cx="12192000" cy="10798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sp>
        <p:nvSpPr>
          <p:cNvPr id="8" name="Rectangle 7"/>
          <p:cNvSpPr/>
          <p:nvPr/>
        </p:nvSpPr>
        <p:spPr>
          <a:xfrm>
            <a:off x="0" y="0"/>
            <a:ext cx="12192000" cy="10798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sp>
        <p:nvSpPr>
          <p:cNvPr id="2" name="Title 1"/>
          <p:cNvSpPr>
            <a:spLocks noGrp="1"/>
          </p:cNvSpPr>
          <p:nvPr>
            <p:ph type="ctrTitle"/>
          </p:nvPr>
        </p:nvSpPr>
        <p:spPr>
          <a:xfrm>
            <a:off x="1104900" y="2292094"/>
            <a:ext cx="5734050" cy="2219691"/>
          </a:xfrm>
        </p:spPr>
        <p:txBody>
          <a:bodyPr anchor="ctr">
            <a:normAutofit/>
          </a:bodyPr>
          <a:lstStyle>
            <a:lvl1pPr algn="l">
              <a:defRPr sz="4400" cap="all" baseline="0"/>
            </a:lvl1pPr>
          </a:lstStyle>
          <a:p>
            <a:r>
              <a:rPr lang="en-US" smtClean="0"/>
              <a:t>Click to edit Master title style</a:t>
            </a:r>
            <a:endParaRPr/>
          </a:p>
        </p:txBody>
      </p:sp>
      <p:sp>
        <p:nvSpPr>
          <p:cNvPr id="3" name="Subtitle 2"/>
          <p:cNvSpPr>
            <a:spLocks noGrp="1"/>
          </p:cNvSpPr>
          <p:nvPr>
            <p:ph type="subTitle" idx="1"/>
          </p:nvPr>
        </p:nvSpPr>
        <p:spPr>
          <a:xfrm>
            <a:off x="1104900" y="4511784"/>
            <a:ext cx="5734050" cy="955565"/>
          </a:xfrm>
        </p:spPr>
        <p:txBody>
          <a:bodyPr>
            <a:normAutofit/>
          </a:bodyPr>
          <a:lstStyle>
            <a:lvl1pPr marL="0" indent="0" algn="l">
              <a:spcBef>
                <a:spcPts val="0"/>
              </a:spcBef>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a:p>
        </p:txBody>
      </p:sp>
      <p:pic>
        <p:nvPicPr>
          <p:cNvPr id="10" name="Picture 9"/>
          <p:cNvPicPr>
            <a:picLocks noChangeAspect="1"/>
          </p:cNvPicPr>
          <p:nvPr/>
        </p:nvPicPr>
        <p:blipFill rotWithShape="1">
          <a:blip r:embed="rId2" cstate="print">
            <a:duotone>
              <a:schemeClr val="accent2">
                <a:shade val="45000"/>
                <a:satMod val="135000"/>
              </a:schemeClr>
              <a:prstClr val="white"/>
            </a:duotone>
            <a:extLst>
              <a:ext uri="{BEBA8EAE-BF5A-486C-A8C5-ECC9F3942E4B}">
                <a14:imgProps xmlns:a14="http://schemas.microsoft.com/office/drawing/2010/main">
                  <a14:imgLayer r:embed="rId3">
                    <a14:imgEffect>
                      <a14:saturation sat="30000"/>
                    </a14:imgEffect>
                  </a14:imgLayer>
                </a14:imgProps>
              </a:ext>
              <a:ext uri="{28A0092B-C50C-407E-A947-70E740481C1C}">
                <a14:useLocalDpi xmlns:a14="http://schemas.microsoft.com/office/drawing/2010/main" val="0"/>
              </a:ext>
            </a:extLst>
          </a:blip>
          <a:srcRect/>
          <a:stretch/>
        </p:blipFill>
        <p:spPr>
          <a:xfrm>
            <a:off x="1325880" y="0"/>
            <a:ext cx="1747524" cy="2292094"/>
          </a:xfrm>
          <a:prstGeom prst="rect">
            <a:avLst/>
          </a:prstGeom>
        </p:spPr>
      </p:pic>
      <p:sp>
        <p:nvSpPr>
          <p:cNvPr id="11" name="Picture Placeholder 10"/>
          <p:cNvSpPr>
            <a:spLocks noGrp="1"/>
          </p:cNvSpPr>
          <p:nvPr>
            <p:ph type="pic" sz="quarter" idx="13"/>
          </p:nvPr>
        </p:nvSpPr>
        <p:spPr>
          <a:xfrm>
            <a:off x="6981063" y="1310656"/>
            <a:ext cx="5210937" cy="4208604"/>
          </a:xfrm>
          <a:solidFill>
            <a:schemeClr val="tx1">
              <a:lumMod val="20000"/>
              <a:lumOff val="80000"/>
            </a:schemeClr>
          </a:solidFill>
        </p:spPr>
        <p:txBody>
          <a:bodyPr tIns="1005840"/>
          <a:lstStyle>
            <a:lvl1pPr marL="0" indent="0" algn="ctr">
              <a:buNone/>
              <a:defRPr/>
            </a:lvl1pPr>
          </a:lstStyle>
          <a:p>
            <a:r>
              <a:rPr lang="en-US" dirty="0" smtClean="0"/>
              <a:t>Click icon to add picture</a:t>
            </a:r>
            <a:endParaRPr dirty="0"/>
          </a:p>
        </p:txBody>
      </p:sp>
      <p:sp>
        <p:nvSpPr>
          <p:cNvPr id="19" name="Instructional Text"/>
          <p:cNvSpPr/>
          <p:nvPr/>
        </p:nvSpPr>
        <p:spPr>
          <a:xfrm>
            <a:off x="12344400" y="0"/>
            <a:ext cx="1295400" cy="6858000"/>
          </a:xfrm>
          <a:prstGeom prst="roundRect">
            <a:avLst>
              <a:gd name="adj" fmla="val 9717"/>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sz="1200" b="1" i="1" dirty="0">
                <a:latin typeface="Arial" pitchFamily="34" charset="0"/>
                <a:cs typeface="Arial" pitchFamily="34" charset="0"/>
              </a:rPr>
              <a:t>NOTE:</a:t>
            </a:r>
          </a:p>
          <a:p>
            <a:r>
              <a:rPr sz="1200" i="1" dirty="0">
                <a:latin typeface="Arial" pitchFamily="34" charset="0"/>
                <a:cs typeface="Arial" pitchFamily="34" charset="0"/>
              </a:rPr>
              <a:t>To change the  image on this slide, select the picture and delete it. Then click the Pictures icon in the placeholder to insert your own image.</a:t>
            </a:r>
          </a:p>
        </p:txBody>
      </p:sp>
    </p:spTree>
    <p:extLst>
      <p:ext uri="{BB962C8B-B14F-4D97-AF65-F5344CB8AC3E}">
        <p14:creationId xmlns:p14="http://schemas.microsoft.com/office/powerpoint/2010/main" val="2673943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2514600"/>
            <a:ext cx="12192000" cy="3194035"/>
            <a:chOff x="647402" y="2514600"/>
            <a:chExt cx="10838688" cy="3194035"/>
          </a:xfrm>
        </p:grpSpPr>
        <p:grpSp>
          <p:nvGrpSpPr>
            <p:cNvPr id="9" name="Group 8"/>
            <p:cNvGrpSpPr/>
            <p:nvPr/>
          </p:nvGrpSpPr>
          <p:grpSpPr>
            <a:xfrm>
              <a:off x="647402" y="2514600"/>
              <a:ext cx="10838688" cy="63125"/>
              <a:chOff x="507492" y="1501519"/>
              <a:chExt cx="8129016" cy="63125"/>
            </a:xfrm>
          </p:grpSpPr>
          <p:cxnSp>
            <p:nvCxnSpPr>
              <p:cNvPr id="14" name="Straight Connector 13"/>
              <p:cNvCxnSpPr/>
              <p:nvPr/>
            </p:nvCxnSpPr>
            <p:spPr>
              <a:xfrm>
                <a:off x="507492" y="1564644"/>
                <a:ext cx="8129016"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507492" y="1501519"/>
                <a:ext cx="8129016"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10" name="Rectangle 9"/>
            <p:cNvSpPr/>
            <p:nvPr/>
          </p:nvSpPr>
          <p:spPr>
            <a:xfrm>
              <a:off x="647402" y="2640850"/>
              <a:ext cx="10838688" cy="294153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grpSp>
          <p:nvGrpSpPr>
            <p:cNvPr id="11" name="Group 10"/>
            <p:cNvGrpSpPr/>
            <p:nvPr/>
          </p:nvGrpSpPr>
          <p:grpSpPr>
            <a:xfrm rot="10800000">
              <a:off x="647402" y="5645510"/>
              <a:ext cx="10838688" cy="63125"/>
              <a:chOff x="507492" y="1501519"/>
              <a:chExt cx="8129016" cy="63125"/>
            </a:xfrm>
          </p:grpSpPr>
          <p:cxnSp>
            <p:nvCxnSpPr>
              <p:cNvPr id="12" name="Straight Connector 11"/>
              <p:cNvCxnSpPr/>
              <p:nvPr/>
            </p:nvCxnSpPr>
            <p:spPr>
              <a:xfrm>
                <a:off x="507492" y="1564644"/>
                <a:ext cx="8129016"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507492" y="1501519"/>
                <a:ext cx="8129016"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grpSp>
      <p:sp>
        <p:nvSpPr>
          <p:cNvPr id="2" name="Title 1"/>
          <p:cNvSpPr>
            <a:spLocks noGrp="1"/>
          </p:cNvSpPr>
          <p:nvPr>
            <p:ph type="title"/>
          </p:nvPr>
        </p:nvSpPr>
        <p:spPr>
          <a:xfrm>
            <a:off x="1104899" y="2971806"/>
            <a:ext cx="10071099" cy="1684150"/>
          </a:xfrm>
        </p:spPr>
        <p:txBody>
          <a:bodyPr anchor="ctr">
            <a:normAutofit/>
          </a:bodyPr>
          <a:lstStyle>
            <a:lvl1pPr>
              <a:defRPr sz="4400" cap="all" baseline="0">
                <a:solidFill>
                  <a:schemeClr val="bg1"/>
                </a:solidFill>
              </a:defRPr>
            </a:lvl1pPr>
          </a:lstStyle>
          <a:p>
            <a:r>
              <a:rPr lang="en-US" smtClean="0"/>
              <a:t>Click to edit Master title style</a:t>
            </a:r>
            <a:endParaRPr/>
          </a:p>
        </p:txBody>
      </p:sp>
      <p:sp>
        <p:nvSpPr>
          <p:cNvPr id="3" name="Text Placeholder 2"/>
          <p:cNvSpPr>
            <a:spLocks noGrp="1"/>
          </p:cNvSpPr>
          <p:nvPr>
            <p:ph type="body" idx="1"/>
          </p:nvPr>
        </p:nvSpPr>
        <p:spPr>
          <a:xfrm>
            <a:off x="1104899" y="4655956"/>
            <a:ext cx="10071099" cy="509750"/>
          </a:xfrm>
        </p:spPr>
        <p:txBody>
          <a:bodyPr>
            <a:normAutofit/>
          </a:bodyPr>
          <a:lstStyle>
            <a:lvl1pPr marL="0" indent="0">
              <a:spcBef>
                <a:spcPts val="0"/>
              </a:spcBef>
              <a:buNone/>
              <a:defRPr sz="1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r>
              <a:rPr lang="en-US" dirty="0" smtClean="0"/>
              <a:t>15/5/2016</a:t>
            </a:r>
            <a:endParaRPr dirty="0"/>
          </a:p>
        </p:txBody>
      </p:sp>
      <p:sp>
        <p:nvSpPr>
          <p:cNvPr id="5" name="Footer Placeholder 4"/>
          <p:cNvSpPr>
            <a:spLocks noGrp="1"/>
          </p:cNvSpPr>
          <p:nvPr>
            <p:ph type="ftr" sz="quarter" idx="11"/>
          </p:nvPr>
        </p:nvSpPr>
        <p:spPr/>
        <p:txBody>
          <a:bodyPr/>
          <a:lstStyle/>
          <a:p>
            <a:r>
              <a:rPr lang="en-US" dirty="0" smtClean="0"/>
              <a:t>VATSAL N SHAH : IOT ROBOT</a:t>
            </a:r>
            <a:endParaRPr dirty="0"/>
          </a:p>
        </p:txBody>
      </p:sp>
      <p:sp>
        <p:nvSpPr>
          <p:cNvPr id="6" name="Slide Number Placeholder 5"/>
          <p:cNvSpPr>
            <a:spLocks noGrp="1"/>
          </p:cNvSpPr>
          <p:nvPr>
            <p:ph type="sldNum" sz="quarter" idx="12"/>
          </p:nvPr>
        </p:nvSpPr>
        <p:spPr/>
        <p:txBody>
          <a:bodyPr/>
          <a:lstStyle/>
          <a:p>
            <a:fld id="{0FF54DE5-C571-48E8-A5BC-B369434E2F44}" type="slidenum">
              <a:rPr/>
              <a:t>‹#›</a:t>
            </a:fld>
            <a:endParaRPr dirty="0"/>
          </a:p>
        </p:txBody>
      </p:sp>
      <p:pic>
        <p:nvPicPr>
          <p:cNvPr id="7" name="Picture 6"/>
          <p:cNvPicPr>
            <a:picLocks noChangeAspect="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1325880" y="0"/>
            <a:ext cx="1783188" cy="2971806"/>
          </a:xfrm>
          <a:prstGeom prst="rect">
            <a:avLst/>
          </a:prstGeom>
        </p:spPr>
      </p:pic>
    </p:spTree>
    <p:extLst>
      <p:ext uri="{BB962C8B-B14F-4D97-AF65-F5344CB8AC3E}">
        <p14:creationId xmlns:p14="http://schemas.microsoft.com/office/powerpoint/2010/main" val="3602678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sz="half" idx="1"/>
          </p:nvPr>
        </p:nvSpPr>
        <p:spPr>
          <a:xfrm>
            <a:off x="1104900" y="1600200"/>
            <a:ext cx="4914900" cy="4571999"/>
          </a:xfrm>
        </p:spPr>
        <p:txBody>
          <a:bodyPr/>
          <a:lstStyle>
            <a:lvl5pPr>
              <a:defRPr/>
            </a:lvl5pPr>
            <a:lvl6pPr>
              <a:defRPr/>
            </a:lvl6pPr>
            <a:lvl7pPr>
              <a:defRPr/>
            </a:lvl7pPr>
            <a:lvl8pPr>
              <a:defRPr/>
            </a:lvl8pPr>
            <a:lvl9pPr>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Content Placeholder 3"/>
          <p:cNvSpPr>
            <a:spLocks noGrp="1"/>
          </p:cNvSpPr>
          <p:nvPr>
            <p:ph sz="half" idx="2"/>
          </p:nvPr>
        </p:nvSpPr>
        <p:spPr>
          <a:xfrm>
            <a:off x="6172200" y="1600200"/>
            <a:ext cx="4914900" cy="4571999"/>
          </a:xfrm>
        </p:spPr>
        <p:txBody>
          <a:bodyPr/>
          <a:lstStyle>
            <a:lvl5pPr>
              <a:defRPr/>
            </a:lvl5pPr>
            <a:lvl6pPr>
              <a:defRPr/>
            </a:lvl6pPr>
            <a:lvl7pPr>
              <a:defRPr/>
            </a:lvl7pPr>
            <a:lvl8pPr>
              <a:defRPr/>
            </a:lvl8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Date Placeholder 4"/>
          <p:cNvSpPr>
            <a:spLocks noGrp="1"/>
          </p:cNvSpPr>
          <p:nvPr>
            <p:ph type="dt" sz="half" idx="10"/>
          </p:nvPr>
        </p:nvSpPr>
        <p:spPr/>
        <p:txBody>
          <a:bodyPr/>
          <a:lstStyle/>
          <a:p>
            <a:r>
              <a:rPr lang="en-US" dirty="0" smtClean="0"/>
              <a:t>15/5/2016</a:t>
            </a:r>
            <a:endParaRPr dirty="0"/>
          </a:p>
        </p:txBody>
      </p:sp>
      <p:sp>
        <p:nvSpPr>
          <p:cNvPr id="6" name="Footer Placeholder 5"/>
          <p:cNvSpPr>
            <a:spLocks noGrp="1"/>
          </p:cNvSpPr>
          <p:nvPr>
            <p:ph type="ftr" sz="quarter" idx="11"/>
          </p:nvPr>
        </p:nvSpPr>
        <p:spPr/>
        <p:txBody>
          <a:bodyPr/>
          <a:lstStyle/>
          <a:p>
            <a:r>
              <a:rPr lang="en-US" dirty="0" smtClean="0"/>
              <a:t>VATSAL N SHAH : IOT ROBOT</a:t>
            </a:r>
            <a:endParaRPr dirty="0"/>
          </a:p>
        </p:txBody>
      </p:sp>
      <p:sp>
        <p:nvSpPr>
          <p:cNvPr id="7" name="Slide Number Placeholder 6"/>
          <p:cNvSpPr>
            <a:spLocks noGrp="1"/>
          </p:cNvSpPr>
          <p:nvPr>
            <p:ph type="sldNum" sz="quarter" idx="12"/>
          </p:nvPr>
        </p:nvSpPr>
        <p:spPr/>
        <p:txBody>
          <a:bodyPr/>
          <a:lstStyle/>
          <a:p>
            <a:fld id="{0FF54DE5-C571-48E8-A5BC-B369434E2F44}" type="slidenum">
              <a:rPr/>
              <a:t>‹#›</a:t>
            </a:fld>
            <a:endParaRPr dirty="0"/>
          </a:p>
        </p:txBody>
      </p:sp>
    </p:spTree>
    <p:extLst>
      <p:ext uri="{BB962C8B-B14F-4D97-AF65-F5344CB8AC3E}">
        <p14:creationId xmlns:p14="http://schemas.microsoft.com/office/powerpoint/2010/main" val="35277910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Text Placeholder 2"/>
          <p:cNvSpPr>
            <a:spLocks noGrp="1"/>
          </p:cNvSpPr>
          <p:nvPr>
            <p:ph type="body" idx="1"/>
          </p:nvPr>
        </p:nvSpPr>
        <p:spPr>
          <a:xfrm>
            <a:off x="1104900" y="1600200"/>
            <a:ext cx="4919472" cy="823912"/>
          </a:xfrm>
        </p:spPr>
        <p:txBody>
          <a:bodyPr anchor="b"/>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04900" y="2424112"/>
            <a:ext cx="4919472" cy="37480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Text Placeholder 4"/>
          <p:cNvSpPr>
            <a:spLocks noGrp="1"/>
          </p:cNvSpPr>
          <p:nvPr>
            <p:ph type="body" sz="quarter" idx="3"/>
          </p:nvPr>
        </p:nvSpPr>
        <p:spPr>
          <a:xfrm>
            <a:off x="6166110" y="1600200"/>
            <a:ext cx="4919472" cy="823912"/>
          </a:xfrm>
        </p:spPr>
        <p:txBody>
          <a:bodyPr anchor="b"/>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66110" y="2424112"/>
            <a:ext cx="4919472" cy="37480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7" name="Date Placeholder 6"/>
          <p:cNvSpPr>
            <a:spLocks noGrp="1"/>
          </p:cNvSpPr>
          <p:nvPr>
            <p:ph type="dt" sz="half" idx="10"/>
          </p:nvPr>
        </p:nvSpPr>
        <p:spPr/>
        <p:txBody>
          <a:bodyPr/>
          <a:lstStyle/>
          <a:p>
            <a:r>
              <a:rPr lang="en-US" dirty="0" smtClean="0"/>
              <a:t>15/5/2016</a:t>
            </a:r>
            <a:endParaRPr dirty="0"/>
          </a:p>
        </p:txBody>
      </p:sp>
      <p:sp>
        <p:nvSpPr>
          <p:cNvPr id="8" name="Footer Placeholder 7"/>
          <p:cNvSpPr>
            <a:spLocks noGrp="1"/>
          </p:cNvSpPr>
          <p:nvPr>
            <p:ph type="ftr" sz="quarter" idx="11"/>
          </p:nvPr>
        </p:nvSpPr>
        <p:spPr/>
        <p:txBody>
          <a:bodyPr/>
          <a:lstStyle/>
          <a:p>
            <a:r>
              <a:rPr lang="en-US" dirty="0" smtClean="0"/>
              <a:t>VATSAL N SHAH : IOT ROBOT</a:t>
            </a:r>
            <a:endParaRPr dirty="0"/>
          </a:p>
        </p:txBody>
      </p:sp>
      <p:sp>
        <p:nvSpPr>
          <p:cNvPr id="9" name="Slide Number Placeholder 8"/>
          <p:cNvSpPr>
            <a:spLocks noGrp="1"/>
          </p:cNvSpPr>
          <p:nvPr>
            <p:ph type="sldNum" sz="quarter" idx="12"/>
          </p:nvPr>
        </p:nvSpPr>
        <p:spPr/>
        <p:txBody>
          <a:bodyPr/>
          <a:lstStyle/>
          <a:p>
            <a:fld id="{0FF54DE5-C571-48E8-A5BC-B369434E2F44}" type="slidenum">
              <a:rPr/>
              <a:t>‹#›</a:t>
            </a:fld>
            <a:endParaRPr dirty="0"/>
          </a:p>
        </p:txBody>
      </p:sp>
    </p:spTree>
    <p:extLst>
      <p:ext uri="{BB962C8B-B14F-4D97-AF65-F5344CB8AC3E}">
        <p14:creationId xmlns:p14="http://schemas.microsoft.com/office/powerpoint/2010/main" val="3971016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Date Placeholder 2"/>
          <p:cNvSpPr>
            <a:spLocks noGrp="1"/>
          </p:cNvSpPr>
          <p:nvPr>
            <p:ph type="dt" sz="half" idx="10"/>
          </p:nvPr>
        </p:nvSpPr>
        <p:spPr/>
        <p:txBody>
          <a:bodyPr/>
          <a:lstStyle/>
          <a:p>
            <a:r>
              <a:rPr lang="en-US" dirty="0" smtClean="0"/>
              <a:t>15/5/2016</a:t>
            </a:r>
            <a:endParaRPr dirty="0"/>
          </a:p>
        </p:txBody>
      </p:sp>
      <p:sp>
        <p:nvSpPr>
          <p:cNvPr id="4" name="Footer Placeholder 3"/>
          <p:cNvSpPr>
            <a:spLocks noGrp="1"/>
          </p:cNvSpPr>
          <p:nvPr>
            <p:ph type="ftr" sz="quarter" idx="11"/>
          </p:nvPr>
        </p:nvSpPr>
        <p:spPr/>
        <p:txBody>
          <a:bodyPr/>
          <a:lstStyle/>
          <a:p>
            <a:r>
              <a:rPr lang="en-US" dirty="0" smtClean="0"/>
              <a:t>VATSAL N SHAH : IOT ROBOT</a:t>
            </a:r>
            <a:endParaRPr dirty="0"/>
          </a:p>
        </p:txBody>
      </p:sp>
      <p:sp>
        <p:nvSpPr>
          <p:cNvPr id="5" name="Slide Number Placeholder 4"/>
          <p:cNvSpPr>
            <a:spLocks noGrp="1"/>
          </p:cNvSpPr>
          <p:nvPr>
            <p:ph type="sldNum" sz="quarter" idx="12"/>
          </p:nvPr>
        </p:nvSpPr>
        <p:spPr/>
        <p:txBody>
          <a:bodyPr/>
          <a:lstStyle/>
          <a:p>
            <a:fld id="{0FF54DE5-C571-48E8-A5BC-B369434E2F44}" type="slidenum">
              <a:rPr/>
              <a:t>‹#›</a:t>
            </a:fld>
            <a:endParaRPr dirty="0"/>
          </a:p>
        </p:txBody>
      </p:sp>
    </p:spTree>
    <p:extLst>
      <p:ext uri="{BB962C8B-B14F-4D97-AF65-F5344CB8AC3E}">
        <p14:creationId xmlns:p14="http://schemas.microsoft.com/office/powerpoint/2010/main" val="1758111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dirty="0" smtClean="0"/>
              <a:t>15/5/2016</a:t>
            </a:r>
            <a:endParaRPr dirty="0"/>
          </a:p>
        </p:txBody>
      </p:sp>
      <p:sp>
        <p:nvSpPr>
          <p:cNvPr id="3" name="Footer Placeholder 2"/>
          <p:cNvSpPr>
            <a:spLocks noGrp="1"/>
          </p:cNvSpPr>
          <p:nvPr>
            <p:ph type="ftr" sz="quarter" idx="11"/>
          </p:nvPr>
        </p:nvSpPr>
        <p:spPr/>
        <p:txBody>
          <a:bodyPr/>
          <a:lstStyle/>
          <a:p>
            <a:r>
              <a:rPr lang="en-US" dirty="0" smtClean="0"/>
              <a:t>VATSAL N SHAH : IOT ROBOT</a:t>
            </a:r>
            <a:endParaRPr dirty="0"/>
          </a:p>
        </p:txBody>
      </p:sp>
      <p:sp>
        <p:nvSpPr>
          <p:cNvPr id="4" name="Slide Number Placeholder 3"/>
          <p:cNvSpPr>
            <a:spLocks noGrp="1"/>
          </p:cNvSpPr>
          <p:nvPr>
            <p:ph type="sldNum" sz="quarter" idx="12"/>
          </p:nvPr>
        </p:nvSpPr>
        <p:spPr/>
        <p:txBody>
          <a:bodyPr/>
          <a:lstStyle/>
          <a:p>
            <a:fld id="{0FF54DE5-C571-48E8-A5BC-B369434E2F44}" type="slidenum">
              <a:rPr/>
              <a:t>‹#›</a:t>
            </a:fld>
            <a:endParaRPr dirty="0"/>
          </a:p>
        </p:txBody>
      </p:sp>
    </p:spTree>
    <p:extLst>
      <p:ext uri="{BB962C8B-B14F-4D97-AF65-F5344CB8AC3E}">
        <p14:creationId xmlns:p14="http://schemas.microsoft.com/office/powerpoint/2010/main" val="302416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lvl1pPr>
              <a:defRPr sz="3200"/>
            </a:lvl1pPr>
          </a:lstStyle>
          <a:p>
            <a:r>
              <a:rPr lang="en-US" smtClean="0"/>
              <a:t>Click to edit Master title style</a:t>
            </a:r>
            <a:endParaRPr/>
          </a:p>
        </p:txBody>
      </p:sp>
      <p:sp>
        <p:nvSpPr>
          <p:cNvPr id="3" name="Content Placeholder 2"/>
          <p:cNvSpPr>
            <a:spLocks noGrp="1"/>
          </p:cNvSpPr>
          <p:nvPr>
            <p:ph idx="1"/>
          </p:nvPr>
        </p:nvSpPr>
        <p:spPr>
          <a:xfrm>
            <a:off x="5641848" y="1600199"/>
            <a:ext cx="5445252" cy="4572001"/>
          </a:xfrm>
        </p:spPr>
        <p:txBody>
          <a:bodyPr>
            <a:normAutofit/>
          </a:bodyPr>
          <a:lstStyle>
            <a:lvl1pPr>
              <a:defRPr sz="2000"/>
            </a:lvl1pPr>
            <a:lvl2pPr>
              <a:defRPr sz="16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Text Placeholder 3"/>
          <p:cNvSpPr>
            <a:spLocks noGrp="1"/>
          </p:cNvSpPr>
          <p:nvPr>
            <p:ph type="body" sz="half" idx="2"/>
          </p:nvPr>
        </p:nvSpPr>
        <p:spPr>
          <a:xfrm>
            <a:off x="1104900" y="1600200"/>
            <a:ext cx="4384548" cy="4572000"/>
          </a:xfrm>
        </p:spPr>
        <p:txBody>
          <a:bodyPr>
            <a:normAutofit/>
          </a:bodyPr>
          <a:lstStyle>
            <a:lvl1pPr marL="0" indent="0">
              <a:spcBef>
                <a:spcPts val="1200"/>
              </a:spcBef>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r>
              <a:rPr lang="en-US" dirty="0" smtClean="0"/>
              <a:t>15/5/2016</a:t>
            </a:r>
            <a:endParaRPr dirty="0"/>
          </a:p>
        </p:txBody>
      </p:sp>
      <p:sp>
        <p:nvSpPr>
          <p:cNvPr id="6" name="Footer Placeholder 5"/>
          <p:cNvSpPr>
            <a:spLocks noGrp="1"/>
          </p:cNvSpPr>
          <p:nvPr>
            <p:ph type="ftr" sz="quarter" idx="11"/>
          </p:nvPr>
        </p:nvSpPr>
        <p:spPr/>
        <p:txBody>
          <a:bodyPr/>
          <a:lstStyle/>
          <a:p>
            <a:r>
              <a:rPr lang="en-US" dirty="0" smtClean="0"/>
              <a:t>VATSAL N SHAH : IOT ROBOT</a:t>
            </a:r>
            <a:endParaRPr dirty="0"/>
          </a:p>
        </p:txBody>
      </p:sp>
      <p:sp>
        <p:nvSpPr>
          <p:cNvPr id="7" name="Slide Number Placeholder 6"/>
          <p:cNvSpPr>
            <a:spLocks noGrp="1"/>
          </p:cNvSpPr>
          <p:nvPr>
            <p:ph type="sldNum" sz="quarter" idx="12"/>
          </p:nvPr>
        </p:nvSpPr>
        <p:spPr/>
        <p:txBody>
          <a:bodyPr/>
          <a:lstStyle/>
          <a:p>
            <a:fld id="{0FF54DE5-C571-48E8-A5BC-B369434E2F44}" type="slidenum">
              <a:rPr/>
              <a:t>‹#›</a:t>
            </a:fld>
            <a:endParaRPr dirty="0"/>
          </a:p>
        </p:txBody>
      </p:sp>
    </p:spTree>
    <p:extLst>
      <p:ext uri="{BB962C8B-B14F-4D97-AF65-F5344CB8AC3E}">
        <p14:creationId xmlns:p14="http://schemas.microsoft.com/office/powerpoint/2010/main" val="3769764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04900" y="76200"/>
            <a:ext cx="9980682" cy="1096962"/>
          </a:xfrm>
          <a:prstGeom prst="rect">
            <a:avLst/>
          </a:prstGeom>
        </p:spPr>
        <p:txBody>
          <a:bodyPr vert="horz" lIns="0" tIns="45720" rIns="0" bIns="45720" rtlCol="0" anchor="b">
            <a:normAutofit/>
          </a:bodyPr>
          <a:lstStyle/>
          <a:p>
            <a:r>
              <a:rPr lang="en-US" smtClean="0"/>
              <a:t>Click to edit Master title style</a:t>
            </a:r>
            <a:endParaRPr/>
          </a:p>
        </p:txBody>
      </p:sp>
      <p:sp>
        <p:nvSpPr>
          <p:cNvPr id="3" name="Text Placeholder 2"/>
          <p:cNvSpPr>
            <a:spLocks noGrp="1"/>
          </p:cNvSpPr>
          <p:nvPr>
            <p:ph type="body" idx="1"/>
          </p:nvPr>
        </p:nvSpPr>
        <p:spPr>
          <a:xfrm>
            <a:off x="1104900" y="1600200"/>
            <a:ext cx="9982200" cy="4572000"/>
          </a:xfrm>
          <a:prstGeom prst="rect">
            <a:avLst/>
          </a:prstGeom>
        </p:spPr>
        <p:txBody>
          <a:bodyPr vert="horz" lIns="0" tIns="45720" rIns="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2"/>
          </p:nvPr>
        </p:nvSpPr>
        <p:spPr>
          <a:xfrm>
            <a:off x="1104899" y="6356351"/>
            <a:ext cx="1829559" cy="365125"/>
          </a:xfrm>
          <a:prstGeom prst="rect">
            <a:avLst/>
          </a:prstGeom>
        </p:spPr>
        <p:txBody>
          <a:bodyPr vert="horz" lIns="0" tIns="45720" rIns="0" bIns="45720" rtlCol="0" anchor="ctr"/>
          <a:lstStyle>
            <a:lvl1pPr algn="l">
              <a:defRPr sz="1200">
                <a:solidFill>
                  <a:schemeClr val="tx1">
                    <a:lumMod val="60000"/>
                    <a:lumOff val="40000"/>
                  </a:schemeClr>
                </a:solidFill>
              </a:defRPr>
            </a:lvl1pPr>
          </a:lstStyle>
          <a:p>
            <a:r>
              <a:rPr lang="en-US" dirty="0" smtClean="0"/>
              <a:t>15/5/2016</a:t>
            </a:r>
            <a:endParaRPr dirty="0"/>
          </a:p>
        </p:txBody>
      </p:sp>
      <p:sp>
        <p:nvSpPr>
          <p:cNvPr id="5" name="Footer Placeholder 4"/>
          <p:cNvSpPr>
            <a:spLocks noGrp="1"/>
          </p:cNvSpPr>
          <p:nvPr>
            <p:ph type="ftr" sz="quarter" idx="3"/>
          </p:nvPr>
        </p:nvSpPr>
        <p:spPr>
          <a:xfrm>
            <a:off x="2934459" y="6356350"/>
            <a:ext cx="6323082" cy="365126"/>
          </a:xfrm>
          <a:prstGeom prst="rect">
            <a:avLst/>
          </a:prstGeom>
        </p:spPr>
        <p:txBody>
          <a:bodyPr vert="horz" lIns="0" tIns="45720" rIns="0" bIns="45720" rtlCol="0" anchor="ctr"/>
          <a:lstStyle>
            <a:lvl1pPr algn="ctr">
              <a:defRPr sz="1200">
                <a:solidFill>
                  <a:schemeClr val="tx1">
                    <a:lumMod val="60000"/>
                    <a:lumOff val="40000"/>
                  </a:schemeClr>
                </a:solidFill>
              </a:defRPr>
            </a:lvl1pPr>
          </a:lstStyle>
          <a:p>
            <a:r>
              <a:rPr lang="en-US" dirty="0" smtClean="0"/>
              <a:t>VATSAL N SHAH : IOT ROBOT</a:t>
            </a:r>
            <a:endParaRPr dirty="0"/>
          </a:p>
        </p:txBody>
      </p:sp>
      <p:sp>
        <p:nvSpPr>
          <p:cNvPr id="6" name="Slide Number Placeholder 5"/>
          <p:cNvSpPr>
            <a:spLocks noGrp="1"/>
          </p:cNvSpPr>
          <p:nvPr>
            <p:ph type="sldNum" sz="quarter" idx="4"/>
          </p:nvPr>
        </p:nvSpPr>
        <p:spPr>
          <a:xfrm>
            <a:off x="9256782" y="6356351"/>
            <a:ext cx="1828800" cy="365125"/>
          </a:xfrm>
          <a:prstGeom prst="rect">
            <a:avLst/>
          </a:prstGeom>
        </p:spPr>
        <p:txBody>
          <a:bodyPr vert="horz" lIns="0" tIns="45720" rIns="0" bIns="45720" rtlCol="0" anchor="ctr"/>
          <a:lstStyle>
            <a:lvl1pPr algn="r">
              <a:defRPr sz="1200">
                <a:solidFill>
                  <a:schemeClr val="tx1">
                    <a:lumMod val="60000"/>
                    <a:lumOff val="40000"/>
                  </a:schemeClr>
                </a:solidFill>
              </a:defRPr>
            </a:lvl1pPr>
          </a:lstStyle>
          <a:p>
            <a:fld id="{0FF54DE5-C571-48E8-A5BC-B369434E2F44}" type="slidenum">
              <a:rPr/>
              <a:pPr/>
              <a:t>‹#›</a:t>
            </a:fld>
            <a:endParaRPr dirty="0"/>
          </a:p>
        </p:txBody>
      </p:sp>
      <p:grpSp>
        <p:nvGrpSpPr>
          <p:cNvPr id="15" name="Group 14"/>
          <p:cNvGrpSpPr/>
          <p:nvPr/>
        </p:nvGrpSpPr>
        <p:grpSpPr>
          <a:xfrm>
            <a:off x="1103376" y="1219201"/>
            <a:ext cx="9985248" cy="84403"/>
            <a:chOff x="1073150" y="1219201"/>
            <a:chExt cx="10058400" cy="63125"/>
          </a:xfrm>
        </p:grpSpPr>
        <p:cxnSp>
          <p:nvCxnSpPr>
            <p:cNvPr id="13" name="Straight Connector 12"/>
            <p:cNvCxnSpPr/>
            <p:nvPr/>
          </p:nvCxnSpPr>
          <p:spPr>
            <a:xfrm rot="10800000">
              <a:off x="1073150" y="1219201"/>
              <a:ext cx="10058400"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rot="10800000">
              <a:off x="1073150" y="1282326"/>
              <a:ext cx="10058400"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4625105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1" r:id="rId1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txStyles>
    <p:titleStyle>
      <a:lvl1pPr algn="l" defTabSz="914400" rtl="0" eaLnBrk="1" latinLnBrk="0" hangingPunct="1">
        <a:lnSpc>
          <a:spcPct val="90000"/>
        </a:lnSpc>
        <a:spcBef>
          <a:spcPct val="0"/>
        </a:spcBef>
        <a:buNone/>
        <a:defRPr sz="28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800"/>
        </a:spcBef>
        <a:buFont typeface="Wingdings" panose="05000000000000000000" pitchFamily="2" charset="2"/>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600"/>
        </a:spcBef>
        <a:buFont typeface="Wingdings" panose="05000000000000000000" pitchFamily="2" charset="2"/>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600"/>
        </a:spcBef>
        <a:buFont typeface="Wingdings" panose="05000000000000000000" pitchFamily="2" charset="2"/>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600"/>
        </a:spcBef>
        <a:buFont typeface="Wingdings" panose="05000000000000000000" pitchFamily="2" charset="2"/>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600"/>
        </a:spcBef>
        <a:buFont typeface="Wingdings" panose="05000000000000000000" pitchFamily="2" charset="2"/>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696">
          <p15:clr>
            <a:srgbClr val="F26B43"/>
          </p15:clr>
        </p15:guide>
        <p15:guide id="2" pos="6984">
          <p15:clr>
            <a:srgbClr val="F26B43"/>
          </p15:clr>
        </p15:guide>
        <p15:guide id="3" orient="horz" pos="1008">
          <p15:clr>
            <a:srgbClr val="F26B43"/>
          </p15:clr>
        </p15:guide>
        <p15:guide id="4" orient="horz" pos="3888">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Layout" Target="../slideLayouts/slideLayout3.xml"/><Relationship Id="rId4" Type="http://schemas.openxmlformats.org/officeDocument/2006/relationships/image" Target="../media/image5.jpg"/></Relationships>
</file>

<file path=ppt/slides/_rels/slide10.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38.jpg"/><Relationship Id="rId13" Type="http://schemas.openxmlformats.org/officeDocument/2006/relationships/image" Target="../media/image43.png"/><Relationship Id="rId3" Type="http://schemas.openxmlformats.org/officeDocument/2006/relationships/image" Target="../media/image33.png"/><Relationship Id="rId7" Type="http://schemas.openxmlformats.org/officeDocument/2006/relationships/image" Target="../media/image37.png"/><Relationship Id="rId12" Type="http://schemas.openxmlformats.org/officeDocument/2006/relationships/image" Target="../media/image42.png"/><Relationship Id="rId17" Type="http://schemas.openxmlformats.org/officeDocument/2006/relationships/image" Target="../media/image47.jpeg"/><Relationship Id="rId2" Type="http://schemas.openxmlformats.org/officeDocument/2006/relationships/image" Target="../media/image32.jpg"/><Relationship Id="rId16" Type="http://schemas.openxmlformats.org/officeDocument/2006/relationships/image" Target="../media/image46.png"/><Relationship Id="rId1" Type="http://schemas.openxmlformats.org/officeDocument/2006/relationships/slideLayout" Target="../slideLayouts/slideLayout7.xml"/><Relationship Id="rId6" Type="http://schemas.openxmlformats.org/officeDocument/2006/relationships/image" Target="../media/image36.png"/><Relationship Id="rId11" Type="http://schemas.openxmlformats.org/officeDocument/2006/relationships/image" Target="../media/image41.png"/><Relationship Id="rId5" Type="http://schemas.openxmlformats.org/officeDocument/2006/relationships/image" Target="../media/image35.png"/><Relationship Id="rId15" Type="http://schemas.openxmlformats.org/officeDocument/2006/relationships/image" Target="../media/image45.jpg"/><Relationship Id="rId10" Type="http://schemas.openxmlformats.org/officeDocument/2006/relationships/image" Target="../media/image40.jpeg"/><Relationship Id="rId4" Type="http://schemas.openxmlformats.org/officeDocument/2006/relationships/image" Target="../media/image34.jpeg"/><Relationship Id="rId9" Type="http://schemas.openxmlformats.org/officeDocument/2006/relationships/image" Target="../media/image39.jpg"/><Relationship Id="rId14" Type="http://schemas.openxmlformats.org/officeDocument/2006/relationships/image" Target="../media/image44.png"/></Relationships>
</file>

<file path=ppt/slides/_rels/slide16.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image" Target="../media/image48.jpg"/><Relationship Id="rId1" Type="http://schemas.openxmlformats.org/officeDocument/2006/relationships/slideLayout" Target="../slideLayouts/slideLayout2.xml"/><Relationship Id="rId5" Type="http://schemas.openxmlformats.org/officeDocument/2006/relationships/image" Target="../media/image51.jpeg"/><Relationship Id="rId4" Type="http://schemas.openxmlformats.org/officeDocument/2006/relationships/image" Target="../media/image50.jpeg"/></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8.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20.PNG"/><Relationship Id="rId1" Type="http://schemas.openxmlformats.org/officeDocument/2006/relationships/slideLayout" Target="../slideLayouts/slideLayout9.xml"/><Relationship Id="rId5" Type="http://schemas.openxmlformats.org/officeDocument/2006/relationships/image" Target="../media/image54.PNG"/><Relationship Id="rId4" Type="http://schemas.openxmlformats.org/officeDocument/2006/relationships/image" Target="../media/image53.jpe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61.jpeg"/><Relationship Id="rId3" Type="http://schemas.openxmlformats.org/officeDocument/2006/relationships/image" Target="../media/image56.jpeg"/><Relationship Id="rId7" Type="http://schemas.openxmlformats.org/officeDocument/2006/relationships/image" Target="../media/image60.png"/><Relationship Id="rId2" Type="http://schemas.openxmlformats.org/officeDocument/2006/relationships/image" Target="../media/image55.jpeg"/><Relationship Id="rId1" Type="http://schemas.openxmlformats.org/officeDocument/2006/relationships/slideLayout" Target="../slideLayouts/slideLayout8.xml"/><Relationship Id="rId6" Type="http://schemas.openxmlformats.org/officeDocument/2006/relationships/image" Target="../media/image59.png"/><Relationship Id="rId5" Type="http://schemas.openxmlformats.org/officeDocument/2006/relationships/image" Target="../media/image58.jpg"/><Relationship Id="rId4" Type="http://schemas.openxmlformats.org/officeDocument/2006/relationships/image" Target="../media/image57.jpeg"/></Relationships>
</file>

<file path=ppt/slides/_rels/slide2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hyperlink" Target="https://www.facebook.com/vatsalnshah4u" TargetMode="External"/><Relationship Id="rId2" Type="http://schemas.openxmlformats.org/officeDocument/2006/relationships/image" Target="../media/image63.jpeg"/><Relationship Id="rId1" Type="http://schemas.openxmlformats.org/officeDocument/2006/relationships/slideLayout" Target="../slideLayouts/slideLayout8.xml"/><Relationship Id="rId4" Type="http://schemas.openxmlformats.org/officeDocument/2006/relationships/hyperlink" Target="mailto:vatsalshah2210@gmail.com"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8" Type="http://schemas.openxmlformats.org/officeDocument/2006/relationships/image" Target="../media/image12.jpeg"/><Relationship Id="rId13" Type="http://schemas.openxmlformats.org/officeDocument/2006/relationships/image" Target="../media/image17.png"/><Relationship Id="rId3" Type="http://schemas.openxmlformats.org/officeDocument/2006/relationships/image" Target="../media/image7.jpeg"/><Relationship Id="rId7" Type="http://schemas.openxmlformats.org/officeDocument/2006/relationships/image" Target="../media/image11.jpeg"/><Relationship Id="rId12" Type="http://schemas.openxmlformats.org/officeDocument/2006/relationships/image" Target="../media/image16.jpeg"/><Relationship Id="rId2" Type="http://schemas.openxmlformats.org/officeDocument/2006/relationships/image" Target="../media/image6.png"/><Relationship Id="rId16" Type="http://schemas.openxmlformats.org/officeDocument/2006/relationships/image" Target="../media/image20.PNG"/><Relationship Id="rId1" Type="http://schemas.openxmlformats.org/officeDocument/2006/relationships/slideLayout" Target="../slideLayouts/slideLayout8.xml"/><Relationship Id="rId6" Type="http://schemas.openxmlformats.org/officeDocument/2006/relationships/image" Target="../media/image10.jpeg"/><Relationship Id="rId11" Type="http://schemas.openxmlformats.org/officeDocument/2006/relationships/image" Target="../media/image15.jpg"/><Relationship Id="rId5" Type="http://schemas.openxmlformats.org/officeDocument/2006/relationships/image" Target="../media/image9.jpg"/><Relationship Id="rId15" Type="http://schemas.openxmlformats.org/officeDocument/2006/relationships/image" Target="../media/image19.png"/><Relationship Id="rId10" Type="http://schemas.openxmlformats.org/officeDocument/2006/relationships/image" Target="../media/image14.jpeg"/><Relationship Id="rId4" Type="http://schemas.openxmlformats.org/officeDocument/2006/relationships/image" Target="../media/image8.jpeg"/><Relationship Id="rId9" Type="http://schemas.openxmlformats.org/officeDocument/2006/relationships/image" Target="../media/image13.jpeg"/><Relationship Id="rId14" Type="http://schemas.openxmlformats.org/officeDocument/2006/relationships/image" Target="../media/image18.png"/></Relationships>
</file>

<file path=ppt/slides/_rels/slide7.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1" y="2292093"/>
            <a:ext cx="6981062" cy="2219691"/>
          </a:xfrm>
        </p:spPr>
        <p:txBody>
          <a:bodyPr anchor="t">
            <a:normAutofit/>
          </a:bodyPr>
          <a:lstStyle/>
          <a:p>
            <a:pPr algn="ctr">
              <a:lnSpc>
                <a:spcPct val="150000"/>
              </a:lnSpc>
            </a:pPr>
            <a:r>
              <a:rPr lang="en-US" altLang="en-US" sz="2400" dirty="0" smtClean="0">
                <a:latin typeface="Times New Roman" panose="02020603050405020304" pitchFamily="18" charset="0"/>
                <a:cs typeface="Times New Roman" panose="02020603050405020304" pitchFamily="18" charset="0"/>
              </a:rPr>
              <a:t>MAJOR Project </a:t>
            </a:r>
            <a:r>
              <a:rPr lang="en-US" altLang="en-US" sz="2400" dirty="0">
                <a:latin typeface="Times New Roman" panose="02020603050405020304" pitchFamily="18" charset="0"/>
                <a:cs typeface="Times New Roman" panose="02020603050405020304" pitchFamily="18" charset="0"/>
              </a:rPr>
              <a:t>Presentation </a:t>
            </a:r>
            <a:br>
              <a:rPr lang="en-US" altLang="en-US" sz="2400" dirty="0">
                <a:latin typeface="Times New Roman" panose="02020603050405020304" pitchFamily="18" charset="0"/>
                <a:cs typeface="Times New Roman" panose="02020603050405020304" pitchFamily="18" charset="0"/>
              </a:rPr>
            </a:br>
            <a:r>
              <a:rPr lang="en-US" altLang="en-US" sz="2400" dirty="0">
                <a:latin typeface="Times New Roman" panose="02020603050405020304" pitchFamily="18" charset="0"/>
                <a:cs typeface="Times New Roman" panose="02020603050405020304" pitchFamily="18" charset="0"/>
              </a:rPr>
              <a:t>on</a:t>
            </a:r>
            <a:r>
              <a:rPr lang="en-US" altLang="en-US" dirty="0">
                <a:latin typeface="Times New Roman" panose="02020603050405020304" pitchFamily="18" charset="0"/>
                <a:cs typeface="Times New Roman" panose="02020603050405020304" pitchFamily="18" charset="0"/>
              </a:rPr>
              <a:t/>
            </a:r>
            <a:br>
              <a:rPr lang="en-US" altLang="en-US" dirty="0">
                <a:latin typeface="Times New Roman" panose="02020603050405020304" pitchFamily="18" charset="0"/>
                <a:cs typeface="Times New Roman" panose="02020603050405020304" pitchFamily="18" charset="0"/>
              </a:rPr>
            </a:br>
            <a:r>
              <a:rPr lang="en-US" altLang="en-US" dirty="0">
                <a:latin typeface="Times New Roman" panose="02020603050405020304" pitchFamily="18" charset="0"/>
                <a:cs typeface="Times New Roman" panose="02020603050405020304" pitchFamily="18" charset="0"/>
              </a:rPr>
              <a:t>IOT ROBOT</a:t>
            </a:r>
            <a:endParaRPr lang="en-US" dirty="0"/>
          </a:p>
        </p:txBody>
      </p:sp>
      <p:sp>
        <p:nvSpPr>
          <p:cNvPr id="7" name="Subtitle 6"/>
          <p:cNvSpPr>
            <a:spLocks noGrp="1"/>
          </p:cNvSpPr>
          <p:nvPr>
            <p:ph type="subTitle" idx="1"/>
          </p:nvPr>
        </p:nvSpPr>
        <p:spPr>
          <a:xfrm>
            <a:off x="1" y="4511784"/>
            <a:ext cx="6981061" cy="955565"/>
          </a:xfrm>
        </p:spPr>
        <p:txBody>
          <a:bodyPr/>
          <a:lstStyle/>
          <a:p>
            <a:pPr algn="ctr"/>
            <a:r>
              <a:rPr lang="en-US" sz="2400" dirty="0">
                <a:latin typeface="Times New Roman" panose="02020603050405020304" pitchFamily="18" charset="0"/>
                <a:cs typeface="Times New Roman" panose="02020603050405020304" pitchFamily="18" charset="0"/>
              </a:rPr>
              <a:t>VATSAL N SHAH </a:t>
            </a:r>
          </a:p>
          <a:p>
            <a:pPr algn="ctr"/>
            <a:r>
              <a:rPr lang="en-US" sz="1600" dirty="0">
                <a:latin typeface="Times New Roman" panose="02020603050405020304" pitchFamily="18" charset="0"/>
                <a:cs typeface="Times New Roman" panose="02020603050405020304" pitchFamily="18" charset="0"/>
              </a:rPr>
              <a:t> IU1241090055</a:t>
            </a:r>
          </a:p>
        </p:txBody>
      </p:sp>
      <p:pic>
        <p:nvPicPr>
          <p:cNvPr id="5" name="Picture 4"/>
          <p:cNvPicPr/>
          <p:nvPr/>
        </p:nvPicPr>
        <p:blipFill>
          <a:blip r:embed="rId2">
            <a:extLst>
              <a:ext uri="{28A0092B-C50C-407E-A947-70E740481C1C}">
                <a14:useLocalDpi xmlns:a14="http://schemas.microsoft.com/office/drawing/2010/main" val="0"/>
              </a:ext>
            </a:extLst>
          </a:blip>
          <a:srcRect/>
          <a:stretch>
            <a:fillRect/>
          </a:stretch>
        </p:blipFill>
        <p:spPr bwMode="auto">
          <a:xfrm>
            <a:off x="9931400" y="0"/>
            <a:ext cx="2260600" cy="1092200"/>
          </a:xfrm>
          <a:prstGeom prst="rect">
            <a:avLst/>
          </a:prstGeom>
          <a:noFill/>
          <a:ln>
            <a:noFill/>
          </a:ln>
        </p:spPr>
      </p:pic>
      <p:pic>
        <p:nvPicPr>
          <p:cNvPr id="8"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0"/>
            <a:ext cx="1358900" cy="1092200"/>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pic>
        <p:nvPicPr>
          <p:cNvPr id="3" name="Picture Placeholder 2"/>
          <p:cNvPicPr>
            <a:picLocks noGrp="1" noChangeAspect="1"/>
          </p:cNvPicPr>
          <p:nvPr>
            <p:ph type="pic" sz="quarter" idx="13"/>
          </p:nvPr>
        </p:nvPicPr>
        <p:blipFill>
          <a:blip r:embed="rId4">
            <a:extLst>
              <a:ext uri="{28A0092B-C50C-407E-A947-70E740481C1C}">
                <a14:useLocalDpi xmlns:a14="http://schemas.microsoft.com/office/drawing/2010/main" val="0"/>
              </a:ext>
            </a:extLst>
          </a:blip>
          <a:srcRect l="3449" r="3449"/>
          <a:stretch>
            <a:fillRect/>
          </a:stretch>
        </p:blipFill>
        <p:spPr/>
      </p:pic>
      <p:sp>
        <p:nvSpPr>
          <p:cNvPr id="9" name="Rectangle 8"/>
          <p:cNvSpPr/>
          <p:nvPr/>
        </p:nvSpPr>
        <p:spPr>
          <a:xfrm>
            <a:off x="1" y="5934323"/>
            <a:ext cx="12191999" cy="707886"/>
          </a:xfrm>
          <a:prstGeom prst="rect">
            <a:avLst/>
          </a:prstGeom>
        </p:spPr>
        <p:txBody>
          <a:bodyPr wrap="square">
            <a:spAutoFit/>
          </a:bodyPr>
          <a:lstStyle/>
          <a:p>
            <a:pPr algn="ctr"/>
            <a:r>
              <a:rPr lang="en-IN" sz="2000" dirty="0">
                <a:solidFill>
                  <a:schemeClr val="bg1"/>
                </a:solidFill>
              </a:rPr>
              <a:t>Department of Electronics &amp; Communication Engineering </a:t>
            </a:r>
            <a:endParaRPr lang="en-US" sz="2000" dirty="0">
              <a:solidFill>
                <a:schemeClr val="bg1"/>
              </a:solidFill>
            </a:endParaRPr>
          </a:p>
          <a:p>
            <a:pPr algn="ctr"/>
            <a:r>
              <a:rPr lang="en-IN" sz="2000" dirty="0">
                <a:solidFill>
                  <a:schemeClr val="bg1"/>
                </a:solidFill>
              </a:rPr>
              <a:t>Indus Institute of Technology and Engineering</a:t>
            </a:r>
            <a:endParaRPr lang="en-US" sz="2000" dirty="0">
              <a:solidFill>
                <a:schemeClr val="bg1"/>
              </a:solidFill>
            </a:endParaRPr>
          </a:p>
        </p:txBody>
      </p:sp>
    </p:spTree>
    <p:extLst>
      <p:ext uri="{BB962C8B-B14F-4D97-AF65-F5344CB8AC3E}">
        <p14:creationId xmlns:p14="http://schemas.microsoft.com/office/powerpoint/2010/main" val="1652133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Continue…</a:t>
            </a:r>
            <a:endParaRPr lang="en-US" dirty="0"/>
          </a:p>
        </p:txBody>
      </p:sp>
      <p:sp>
        <p:nvSpPr>
          <p:cNvPr id="3" name="Content Placeholder 2"/>
          <p:cNvSpPr>
            <a:spLocks noGrp="1"/>
          </p:cNvSpPr>
          <p:nvPr>
            <p:ph idx="1"/>
          </p:nvPr>
        </p:nvSpPr>
        <p:spPr>
          <a:xfrm>
            <a:off x="1104900" y="1600200"/>
            <a:ext cx="8492242" cy="4572000"/>
          </a:xfrm>
        </p:spPr>
        <p:txBody>
          <a:bodyPr>
            <a:noAutofit/>
          </a:bodyPr>
          <a:lstStyle/>
          <a:p>
            <a:pPr marL="342900" indent="-342900" algn="just">
              <a:lnSpc>
                <a:spcPct val="100000"/>
              </a:lnSpc>
              <a:buAutoNum type="arabicPeriod" startAt="6"/>
            </a:pPr>
            <a:r>
              <a:rPr lang="en-IN" b="1" dirty="0" smtClean="0">
                <a:latin typeface="Times New Roman" panose="02020603050405020304" pitchFamily="18" charset="0"/>
                <a:cs typeface="Times New Roman" panose="02020603050405020304" pitchFamily="18" charset="0"/>
              </a:rPr>
              <a:t>IR Sensor</a:t>
            </a:r>
          </a:p>
          <a:p>
            <a:pPr algn="just">
              <a:lnSpc>
                <a:spcPct val="100000"/>
              </a:lnSpc>
            </a:pPr>
            <a:r>
              <a:rPr lang="en-IN" sz="1800" dirty="0">
                <a:latin typeface="Times New Roman" panose="02020603050405020304" pitchFamily="18" charset="0"/>
                <a:cs typeface="Times New Roman" panose="02020603050405020304" pitchFamily="18" charset="0"/>
              </a:rPr>
              <a:t>The sensor consists of two eyes. </a:t>
            </a:r>
          </a:p>
          <a:p>
            <a:pPr algn="just">
              <a:lnSpc>
                <a:spcPct val="100000"/>
              </a:lnSpc>
            </a:pPr>
            <a:r>
              <a:rPr lang="en-IN" sz="1800" dirty="0" smtClean="0">
                <a:latin typeface="Times New Roman" panose="02020603050405020304" pitchFamily="18" charset="0"/>
                <a:cs typeface="Times New Roman" panose="02020603050405020304" pitchFamily="18" charset="0"/>
              </a:rPr>
              <a:t>One </a:t>
            </a:r>
            <a:r>
              <a:rPr lang="en-IN" sz="1800" dirty="0">
                <a:latin typeface="Times New Roman" panose="02020603050405020304" pitchFamily="18" charset="0"/>
                <a:cs typeface="Times New Roman" panose="02020603050405020304" pitchFamily="18" charset="0"/>
              </a:rPr>
              <a:t>eye sends the infrared light and the other eye sees the reflection of that infrared light and measures the distance which is then sent to the Raspberry </a:t>
            </a:r>
            <a:r>
              <a:rPr lang="en-IN" sz="1800" dirty="0" smtClean="0">
                <a:latin typeface="Times New Roman" panose="02020603050405020304" pitchFamily="18" charset="0"/>
                <a:cs typeface="Times New Roman" panose="02020603050405020304" pitchFamily="18" charset="0"/>
              </a:rPr>
              <a:t>Pi </a:t>
            </a:r>
            <a:r>
              <a:rPr lang="en-IN" sz="1800" dirty="0">
                <a:latin typeface="Times New Roman" panose="02020603050405020304" pitchFamily="18" charset="0"/>
                <a:cs typeface="Times New Roman" panose="02020603050405020304" pitchFamily="18" charset="0"/>
              </a:rPr>
              <a:t>to perform further operations based on the distance. </a:t>
            </a:r>
            <a:endParaRPr lang="en-IN" sz="1800" b="1" dirty="0" smtClean="0">
              <a:latin typeface="Times New Roman" panose="02020603050405020304" pitchFamily="18" charset="0"/>
              <a:cs typeface="Times New Roman" panose="02020603050405020304" pitchFamily="18" charset="0"/>
            </a:endParaRPr>
          </a:p>
          <a:p>
            <a:pPr marL="0" indent="0" algn="just">
              <a:lnSpc>
                <a:spcPct val="100000"/>
              </a:lnSpc>
              <a:buNone/>
            </a:pPr>
            <a:r>
              <a:rPr lang="en-IN" b="1" dirty="0" smtClean="0">
                <a:latin typeface="Times New Roman" panose="02020603050405020304" pitchFamily="18" charset="0"/>
                <a:cs typeface="Times New Roman" panose="02020603050405020304" pitchFamily="18" charset="0"/>
              </a:rPr>
              <a:t>7.   DC Motor</a:t>
            </a:r>
          </a:p>
          <a:p>
            <a:pPr algn="just">
              <a:lnSpc>
                <a:spcPct val="100000"/>
              </a:lnSpc>
            </a:pPr>
            <a:r>
              <a:rPr lang="en-IN" sz="1800" dirty="0">
                <a:latin typeface="Times New Roman" panose="02020603050405020304" pitchFamily="18" charset="0"/>
                <a:cs typeface="Times New Roman" panose="02020603050405020304" pitchFamily="18" charset="0"/>
              </a:rPr>
              <a:t>Almost every mechanical movement that we see around us is accomplished by an electric motor. </a:t>
            </a:r>
            <a:endParaRPr lang="en-IN" sz="1800" dirty="0" smtClean="0">
              <a:latin typeface="Times New Roman" panose="02020603050405020304" pitchFamily="18" charset="0"/>
              <a:cs typeface="Times New Roman" panose="02020603050405020304" pitchFamily="18" charset="0"/>
            </a:endParaRPr>
          </a:p>
          <a:p>
            <a:pPr algn="just">
              <a:lnSpc>
                <a:spcPct val="100000"/>
              </a:lnSpc>
            </a:pPr>
            <a:r>
              <a:rPr lang="en-IN" sz="1800" dirty="0" smtClean="0">
                <a:latin typeface="Times New Roman" panose="02020603050405020304" pitchFamily="18" charset="0"/>
                <a:cs typeface="Times New Roman" panose="02020603050405020304" pitchFamily="18" charset="0"/>
              </a:rPr>
              <a:t>Electric </a:t>
            </a:r>
            <a:r>
              <a:rPr lang="en-IN" sz="1800" dirty="0">
                <a:latin typeface="Times New Roman" panose="02020603050405020304" pitchFamily="18" charset="0"/>
                <a:cs typeface="Times New Roman" panose="02020603050405020304" pitchFamily="18" charset="0"/>
              </a:rPr>
              <a:t>machines are means of converting conventional energy. Motors take electrical energy and produce mechanical energy.</a:t>
            </a:r>
          </a:p>
        </p:txBody>
      </p:sp>
      <p:pic>
        <p:nvPicPr>
          <p:cNvPr id="8" name="Picture 7" descr="E:\Project\Sem-8\Images\Report\sensor2.jpg"/>
          <p:cNvPicPr/>
          <p:nvPr/>
        </p:nvPicPr>
        <p:blipFill rotWithShape="1">
          <a:blip r:embed="rId2" cstate="print">
            <a:extLst>
              <a:ext uri="{28A0092B-C50C-407E-A947-70E740481C1C}">
                <a14:useLocalDpi xmlns:a14="http://schemas.microsoft.com/office/drawing/2010/main" val="0"/>
              </a:ext>
            </a:extLst>
          </a:blip>
          <a:srcRect l="6465" t="22414" r="6465" b="2586"/>
          <a:stretch/>
        </p:blipFill>
        <p:spPr bwMode="auto">
          <a:xfrm>
            <a:off x="9698037" y="1794827"/>
            <a:ext cx="1914525" cy="1236345"/>
          </a:xfrm>
          <a:prstGeom prst="ellipse">
            <a:avLst/>
          </a:prstGeom>
          <a:noFill/>
          <a:ln>
            <a:noFill/>
          </a:ln>
          <a:extLst>
            <a:ext uri="{53640926-AAD7-44D8-BBD7-CCE9431645EC}">
              <a14:shadowObscured xmlns:a14="http://schemas.microsoft.com/office/drawing/2010/main"/>
            </a:ext>
          </a:extLst>
        </p:spPr>
      </p:pic>
      <p:pic>
        <p:nvPicPr>
          <p:cNvPr id="9" name="Picture 8" descr="E:\Project\Sem-8\Images\Report\71oXCtJjG4L._SL1500_.jpg"/>
          <p:cNvPicPr/>
          <p:nvPr/>
        </p:nvPicPr>
        <p:blipFill rotWithShape="1">
          <a:blip r:embed="rId3" cstate="print">
            <a:extLst>
              <a:ext uri="{28A0092B-C50C-407E-A947-70E740481C1C}">
                <a14:useLocalDpi xmlns:a14="http://schemas.microsoft.com/office/drawing/2010/main" val="0"/>
              </a:ext>
            </a:extLst>
          </a:blip>
          <a:srcRect l="8025" t="4216"/>
          <a:stretch/>
        </p:blipFill>
        <p:spPr bwMode="auto">
          <a:xfrm>
            <a:off x="10164762" y="4464050"/>
            <a:ext cx="1447800" cy="1435100"/>
          </a:xfrm>
          <a:prstGeom prst="rect">
            <a:avLst/>
          </a:prstGeom>
          <a:noFill/>
          <a:ln>
            <a:noFill/>
          </a:ln>
          <a:extLst>
            <a:ext uri="{53640926-AAD7-44D8-BBD7-CCE9431645EC}">
              <a14:shadowObscured xmlns:a14="http://schemas.microsoft.com/office/drawing/2010/main"/>
            </a:ext>
          </a:extLst>
        </p:spPr>
      </p:pic>
      <p:sp>
        <p:nvSpPr>
          <p:cNvPr id="4" name="Date Placeholder 3"/>
          <p:cNvSpPr>
            <a:spLocks noGrp="1"/>
          </p:cNvSpPr>
          <p:nvPr>
            <p:ph type="dt" sz="half" idx="10"/>
          </p:nvPr>
        </p:nvSpPr>
        <p:spPr/>
        <p:txBody>
          <a:bodyPr/>
          <a:lstStyle/>
          <a:p>
            <a:r>
              <a:rPr lang="en-US" dirty="0" smtClean="0"/>
              <a:t>15/5/2016</a:t>
            </a:r>
            <a:endParaRPr lang="en-US" dirty="0"/>
          </a:p>
        </p:txBody>
      </p:sp>
      <p:sp>
        <p:nvSpPr>
          <p:cNvPr id="5" name="Footer Placeholder 4"/>
          <p:cNvSpPr>
            <a:spLocks noGrp="1"/>
          </p:cNvSpPr>
          <p:nvPr>
            <p:ph type="ftr" sz="quarter" idx="11"/>
          </p:nvPr>
        </p:nvSpPr>
        <p:spPr/>
        <p:txBody>
          <a:bodyPr/>
          <a:lstStyle/>
          <a:p>
            <a:r>
              <a:rPr lang="en-US" dirty="0" smtClean="0"/>
              <a:t>VATSAL N SHAH : IOT ROBOT</a:t>
            </a:r>
            <a:endParaRPr lang="en-US" dirty="0"/>
          </a:p>
        </p:txBody>
      </p:sp>
      <p:sp>
        <p:nvSpPr>
          <p:cNvPr id="10" name="Slide Number Placeholder 9"/>
          <p:cNvSpPr>
            <a:spLocks noGrp="1"/>
          </p:cNvSpPr>
          <p:nvPr>
            <p:ph type="sldNum" sz="quarter" idx="12"/>
          </p:nvPr>
        </p:nvSpPr>
        <p:spPr/>
        <p:txBody>
          <a:bodyPr/>
          <a:lstStyle/>
          <a:p>
            <a:fld id="{0FF54DE5-C571-48E8-A5BC-B369434E2F44}" type="slidenum">
              <a:rPr lang="en-US" smtClean="0"/>
              <a:t>10</a:t>
            </a:fld>
            <a:endParaRPr lang="en-US" dirty="0"/>
          </a:p>
        </p:txBody>
      </p:sp>
    </p:spTree>
    <p:extLst>
      <p:ext uri="{BB962C8B-B14F-4D97-AF65-F5344CB8AC3E}">
        <p14:creationId xmlns:p14="http://schemas.microsoft.com/office/powerpoint/2010/main" val="3776734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Continue…</a:t>
            </a:r>
            <a:endParaRPr lang="en-US" dirty="0"/>
          </a:p>
        </p:txBody>
      </p:sp>
      <p:sp>
        <p:nvSpPr>
          <p:cNvPr id="3" name="Content Placeholder 2"/>
          <p:cNvSpPr>
            <a:spLocks noGrp="1"/>
          </p:cNvSpPr>
          <p:nvPr>
            <p:ph idx="1"/>
          </p:nvPr>
        </p:nvSpPr>
        <p:spPr>
          <a:xfrm>
            <a:off x="1104900" y="1600200"/>
            <a:ext cx="9980682" cy="2713038"/>
          </a:xfrm>
        </p:spPr>
        <p:txBody>
          <a:bodyPr>
            <a:noAutofit/>
          </a:bodyPr>
          <a:lstStyle/>
          <a:p>
            <a:pPr marL="0" indent="0" algn="just">
              <a:lnSpc>
                <a:spcPct val="100000"/>
              </a:lnSpc>
              <a:buNone/>
            </a:pPr>
            <a:r>
              <a:rPr lang="en-IN" b="1" dirty="0" smtClean="0">
                <a:latin typeface="Times New Roman" panose="02020603050405020304" pitchFamily="18" charset="0"/>
                <a:cs typeface="Times New Roman" panose="02020603050405020304" pitchFamily="18" charset="0"/>
              </a:rPr>
              <a:t>8.    </a:t>
            </a:r>
            <a:r>
              <a:rPr lang="en-US" b="1" dirty="0" smtClean="0">
                <a:latin typeface="Times New Roman" panose="02020603050405020304" pitchFamily="18" charset="0"/>
                <a:cs typeface="Times New Roman" panose="02020603050405020304" pitchFamily="18" charset="0"/>
              </a:rPr>
              <a:t>L293D </a:t>
            </a:r>
            <a:r>
              <a:rPr lang="en-US" b="1" dirty="0">
                <a:latin typeface="Times New Roman" panose="02020603050405020304" pitchFamily="18" charset="0"/>
                <a:cs typeface="Times New Roman" panose="02020603050405020304" pitchFamily="18" charset="0"/>
              </a:rPr>
              <a:t>Motor Driver IC</a:t>
            </a:r>
            <a:endParaRPr lang="en-IN" dirty="0" smtClean="0">
              <a:latin typeface="Times New Roman" panose="02020603050405020304" pitchFamily="18" charset="0"/>
              <a:cs typeface="Times New Roman" panose="02020603050405020304" pitchFamily="18" charset="0"/>
            </a:endParaRPr>
          </a:p>
          <a:p>
            <a:pPr algn="just">
              <a:lnSpc>
                <a:spcPct val="100000"/>
              </a:lnSpc>
            </a:pPr>
            <a:r>
              <a:rPr lang="en-IN" sz="1800" dirty="0">
                <a:latin typeface="Times New Roman" panose="02020603050405020304" pitchFamily="18" charset="0"/>
                <a:cs typeface="Times New Roman" panose="02020603050405020304" pitchFamily="18" charset="0"/>
              </a:rPr>
              <a:t>A very easy and safe is to use popular L293D chip. It is a 16-</a:t>
            </a:r>
            <a:r>
              <a:rPr lang="en-GB" sz="1800" dirty="0">
                <a:latin typeface="Times New Roman" panose="02020603050405020304" pitchFamily="18" charset="0"/>
                <a:cs typeface="Times New Roman" panose="02020603050405020304" pitchFamily="18" charset="0"/>
              </a:rPr>
              <a:t> pin chip. </a:t>
            </a:r>
            <a:endParaRPr lang="en-GB" sz="1800" dirty="0" smtClean="0">
              <a:latin typeface="Times New Roman" panose="02020603050405020304" pitchFamily="18" charset="0"/>
              <a:cs typeface="Times New Roman" panose="02020603050405020304" pitchFamily="18" charset="0"/>
            </a:endParaRPr>
          </a:p>
          <a:p>
            <a:pPr algn="just">
              <a:lnSpc>
                <a:spcPct val="100000"/>
              </a:lnSpc>
            </a:pPr>
            <a:r>
              <a:rPr lang="en-GB" sz="1800" dirty="0">
                <a:latin typeface="Times New Roman" panose="02020603050405020304" pitchFamily="18" charset="0"/>
                <a:cs typeface="Times New Roman" panose="02020603050405020304" pitchFamily="18" charset="0"/>
              </a:rPr>
              <a:t>The L293D is designed to provide bidirectional drive currents of up to 600-mA at voltages from 4.5 V to 36 V. </a:t>
            </a:r>
            <a:endParaRPr lang="en-GB" sz="1800" dirty="0" smtClean="0">
              <a:latin typeface="Times New Roman" panose="02020603050405020304" pitchFamily="18" charset="0"/>
              <a:cs typeface="Times New Roman" panose="02020603050405020304" pitchFamily="18" charset="0"/>
            </a:endParaRPr>
          </a:p>
          <a:p>
            <a:pPr algn="just">
              <a:lnSpc>
                <a:spcPct val="100000"/>
              </a:lnSpc>
            </a:pPr>
            <a:r>
              <a:rPr lang="en-GB" sz="1800" dirty="0">
                <a:latin typeface="Times New Roman" panose="02020603050405020304" pitchFamily="18" charset="0"/>
                <a:cs typeface="Times New Roman" panose="02020603050405020304" pitchFamily="18" charset="0"/>
              </a:rPr>
              <a:t>The dc motor and L293D IC has been connected according to the </a:t>
            </a:r>
            <a:r>
              <a:rPr lang="en-GB" sz="1800" dirty="0" smtClean="0">
                <a:latin typeface="Times New Roman" panose="02020603050405020304" pitchFamily="18" charset="0"/>
                <a:cs typeface="Times New Roman" panose="02020603050405020304" pitchFamily="18" charset="0"/>
              </a:rPr>
              <a:t>circuit </a:t>
            </a:r>
            <a:r>
              <a:rPr lang="en-GB" sz="1800" dirty="0">
                <a:latin typeface="Times New Roman" panose="02020603050405020304" pitchFamily="18" charset="0"/>
                <a:cs typeface="Times New Roman" panose="02020603050405020304" pitchFamily="18" charset="0"/>
              </a:rPr>
              <a:t>schematic as shown has been designed using Proteus 7. </a:t>
            </a:r>
            <a:endParaRPr lang="en-US" sz="1800" dirty="0">
              <a:latin typeface="Times New Roman" panose="02020603050405020304" pitchFamily="18" charset="0"/>
              <a:cs typeface="Times New Roman" panose="02020603050405020304" pitchFamily="18" charset="0"/>
            </a:endParaRPr>
          </a:p>
          <a:p>
            <a:pPr algn="just">
              <a:lnSpc>
                <a:spcPct val="100000"/>
              </a:lnSpc>
            </a:pPr>
            <a:endParaRPr lang="en-GB" sz="1600" dirty="0" smtClean="0"/>
          </a:p>
          <a:p>
            <a:pPr algn="just">
              <a:lnSpc>
                <a:spcPct val="100000"/>
              </a:lnSpc>
            </a:pPr>
            <a:endParaRPr lang="en-GB" sz="1600" b="1" dirty="0">
              <a:latin typeface="Times New Roman" panose="02020603050405020304" pitchFamily="18" charset="0"/>
              <a:cs typeface="Times New Roman" panose="02020603050405020304" pitchFamily="18" charset="0"/>
            </a:endParaRPr>
          </a:p>
        </p:txBody>
      </p:sp>
      <p:grpSp>
        <p:nvGrpSpPr>
          <p:cNvPr id="6" name="Group 5"/>
          <p:cNvGrpSpPr>
            <a:grpSpLocks/>
          </p:cNvGrpSpPr>
          <p:nvPr/>
        </p:nvGrpSpPr>
        <p:grpSpPr bwMode="auto">
          <a:xfrm>
            <a:off x="1374968" y="4120356"/>
            <a:ext cx="4271963" cy="2235994"/>
            <a:chOff x="0" y="0"/>
            <a:chExt cx="57150" cy="23285"/>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rcRect t="7352" b="3122"/>
            <a:stretch>
              <a:fillRect/>
            </a:stretch>
          </p:blipFill>
          <p:spPr bwMode="auto">
            <a:xfrm>
              <a:off x="26832" y="0"/>
              <a:ext cx="30318" cy="1587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rcRect r="48662"/>
            <a:stretch>
              <a:fillRect/>
            </a:stretch>
          </p:blipFill>
          <p:spPr bwMode="auto">
            <a:xfrm>
              <a:off x="0" y="0"/>
              <a:ext cx="26835" cy="23285"/>
            </a:xfrm>
            <a:prstGeom prst="rect">
              <a:avLst/>
            </a:prstGeom>
            <a:noFill/>
            <a:extLst>
              <a:ext uri="{909E8E84-426E-40DD-AFC4-6F175D3DCCD1}">
                <a14:hiddenFill xmlns:a14="http://schemas.microsoft.com/office/drawing/2010/main">
                  <a:solidFill>
                    <a:srgbClr val="FFFFFF"/>
                  </a:solidFill>
                </a14:hiddenFill>
              </a:ext>
            </a:extLst>
          </p:spPr>
        </p:pic>
      </p:grpSp>
      <p:pic>
        <p:nvPicPr>
          <p:cNvPr id="11" name="Picture 10" descr="C:\Users\Vatsal\Desktop\Labview\10.Bot Control\L239D simulation\image.bmp"/>
          <p:cNvPicPr/>
          <p:nvPr/>
        </p:nvPicPr>
        <p:blipFill rotWithShape="1">
          <a:blip r:embed="rId4" cstate="print">
            <a:extLst>
              <a:ext uri="{28A0092B-C50C-407E-A947-70E740481C1C}">
                <a14:useLocalDpi xmlns:a14="http://schemas.microsoft.com/office/drawing/2010/main" val="0"/>
              </a:ext>
            </a:extLst>
          </a:blip>
          <a:srcRect l="28259" t="21546" r="38643" b="51608"/>
          <a:stretch/>
        </p:blipFill>
        <p:spPr bwMode="auto">
          <a:xfrm>
            <a:off x="6698932" y="4313238"/>
            <a:ext cx="3610610" cy="2198352"/>
          </a:xfrm>
          <a:prstGeom prst="rect">
            <a:avLst/>
          </a:prstGeom>
          <a:noFill/>
          <a:ln w="9525" cap="flat" cmpd="sng" algn="ctr">
            <a:noFill/>
            <a:prstDash val="solid"/>
            <a:round/>
            <a:headEnd type="none" w="med" len="med"/>
            <a:tailEnd type="none" w="med" len="med"/>
          </a:ln>
          <a:extLst>
            <a:ext uri="{53640926-AAD7-44D8-BBD7-CCE9431645EC}">
              <a14:shadowObscured xmlns:a14="http://schemas.microsoft.com/office/drawing/2010/main"/>
            </a:ext>
          </a:extLst>
        </p:spPr>
      </p:pic>
      <p:sp>
        <p:nvSpPr>
          <p:cNvPr id="4" name="Date Placeholder 3"/>
          <p:cNvSpPr>
            <a:spLocks noGrp="1"/>
          </p:cNvSpPr>
          <p:nvPr>
            <p:ph type="dt" sz="half" idx="10"/>
          </p:nvPr>
        </p:nvSpPr>
        <p:spPr/>
        <p:txBody>
          <a:bodyPr/>
          <a:lstStyle/>
          <a:p>
            <a:r>
              <a:rPr lang="en-US" dirty="0" smtClean="0"/>
              <a:t>15/5/2016</a:t>
            </a:r>
            <a:endParaRPr lang="en-US" dirty="0"/>
          </a:p>
        </p:txBody>
      </p:sp>
      <p:sp>
        <p:nvSpPr>
          <p:cNvPr id="5" name="Footer Placeholder 4"/>
          <p:cNvSpPr>
            <a:spLocks noGrp="1"/>
          </p:cNvSpPr>
          <p:nvPr>
            <p:ph type="ftr" sz="quarter" idx="11"/>
          </p:nvPr>
        </p:nvSpPr>
        <p:spPr/>
        <p:txBody>
          <a:bodyPr/>
          <a:lstStyle/>
          <a:p>
            <a:r>
              <a:rPr lang="en-US" dirty="0" smtClean="0"/>
              <a:t>VATSAL N SHAH : IOT ROBOT</a:t>
            </a:r>
            <a:endParaRPr lang="en-US" dirty="0"/>
          </a:p>
        </p:txBody>
      </p:sp>
      <p:sp>
        <p:nvSpPr>
          <p:cNvPr id="12" name="Slide Number Placeholder 11"/>
          <p:cNvSpPr>
            <a:spLocks noGrp="1"/>
          </p:cNvSpPr>
          <p:nvPr>
            <p:ph type="sldNum" sz="quarter" idx="12"/>
          </p:nvPr>
        </p:nvSpPr>
        <p:spPr/>
        <p:txBody>
          <a:bodyPr/>
          <a:lstStyle/>
          <a:p>
            <a:fld id="{0FF54DE5-C571-48E8-A5BC-B369434E2F44}" type="slidenum">
              <a:rPr lang="en-US" smtClean="0"/>
              <a:t>11</a:t>
            </a:fld>
            <a:endParaRPr lang="en-US" dirty="0"/>
          </a:p>
        </p:txBody>
      </p:sp>
    </p:spTree>
    <p:extLst>
      <p:ext uri="{BB962C8B-B14F-4D97-AF65-F5344CB8AC3E}">
        <p14:creationId xmlns:p14="http://schemas.microsoft.com/office/powerpoint/2010/main" val="846206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Comparison of Raspberry Pi other Competitor </a:t>
            </a:r>
            <a:endParaRPr lang="en-US" dirty="0"/>
          </a:p>
        </p:txBody>
      </p:sp>
      <p:pic>
        <p:nvPicPr>
          <p:cNvPr id="4" name="Content Placeholder 3" descr="http://atmelcorporation.files.wordpress.com/2013/04/comparison-arduino-uno-beaglebone-raspberry-pi.png"/>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476500" y="1600200"/>
            <a:ext cx="7239000" cy="4572000"/>
          </a:xfrm>
          <a:prstGeom prst="rect">
            <a:avLst/>
          </a:prstGeom>
          <a:noFill/>
          <a:ln>
            <a:noFill/>
          </a:ln>
        </p:spPr>
      </p:pic>
      <p:sp>
        <p:nvSpPr>
          <p:cNvPr id="5" name="Date Placeholder 4"/>
          <p:cNvSpPr>
            <a:spLocks noGrp="1"/>
          </p:cNvSpPr>
          <p:nvPr>
            <p:ph type="dt" sz="half" idx="10"/>
          </p:nvPr>
        </p:nvSpPr>
        <p:spPr/>
        <p:txBody>
          <a:bodyPr/>
          <a:lstStyle/>
          <a:p>
            <a:r>
              <a:rPr lang="en-US" dirty="0" smtClean="0"/>
              <a:t>15/5/2016</a:t>
            </a:r>
            <a:endParaRPr lang="en-US" dirty="0"/>
          </a:p>
        </p:txBody>
      </p:sp>
      <p:sp>
        <p:nvSpPr>
          <p:cNvPr id="6" name="Footer Placeholder 5"/>
          <p:cNvSpPr>
            <a:spLocks noGrp="1"/>
          </p:cNvSpPr>
          <p:nvPr>
            <p:ph type="ftr" sz="quarter" idx="11"/>
          </p:nvPr>
        </p:nvSpPr>
        <p:spPr/>
        <p:txBody>
          <a:bodyPr/>
          <a:lstStyle/>
          <a:p>
            <a:r>
              <a:rPr lang="en-US" dirty="0" smtClean="0"/>
              <a:t>VATSAL N SHAH : IOT ROBOT</a:t>
            </a:r>
            <a:endParaRPr lang="en-US" dirty="0"/>
          </a:p>
        </p:txBody>
      </p:sp>
      <p:sp>
        <p:nvSpPr>
          <p:cNvPr id="7" name="Slide Number Placeholder 6"/>
          <p:cNvSpPr>
            <a:spLocks noGrp="1"/>
          </p:cNvSpPr>
          <p:nvPr>
            <p:ph type="sldNum" sz="quarter" idx="12"/>
          </p:nvPr>
        </p:nvSpPr>
        <p:spPr/>
        <p:txBody>
          <a:bodyPr/>
          <a:lstStyle/>
          <a:p>
            <a:fld id="{0FF54DE5-C571-48E8-A5BC-B369434E2F44}" type="slidenum">
              <a:rPr lang="en-US" smtClean="0"/>
              <a:t>12</a:t>
            </a:fld>
            <a:endParaRPr lang="en-US" dirty="0"/>
          </a:p>
        </p:txBody>
      </p:sp>
    </p:spTree>
    <p:extLst>
      <p:ext uri="{BB962C8B-B14F-4D97-AF65-F5344CB8AC3E}">
        <p14:creationId xmlns:p14="http://schemas.microsoft.com/office/powerpoint/2010/main" val="3759278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Advantages of Raspberry Pi</a:t>
            </a:r>
            <a:endParaRPr lang="en-US" dirty="0"/>
          </a:p>
        </p:txBody>
      </p:sp>
      <p:sp>
        <p:nvSpPr>
          <p:cNvPr id="3" name="Content Placeholder 2"/>
          <p:cNvSpPr>
            <a:spLocks noGrp="1"/>
          </p:cNvSpPr>
          <p:nvPr>
            <p:ph idx="1"/>
          </p:nvPr>
        </p:nvSpPr>
        <p:spPr>
          <a:xfrm>
            <a:off x="660400" y="1320006"/>
            <a:ext cx="10515600" cy="4889500"/>
          </a:xfrm>
        </p:spPr>
        <p:txBody>
          <a:bodyPr>
            <a:noAutofit/>
          </a:bodyPr>
          <a:lstStyle/>
          <a:p>
            <a:pPr lvl="1" algn="just">
              <a:lnSpc>
                <a:spcPct val="150000"/>
              </a:lnSpc>
            </a:pPr>
            <a:r>
              <a:rPr lang="en-IN" sz="1800" dirty="0" smtClean="0">
                <a:latin typeface="Times New Roman" panose="02020603050405020304" pitchFamily="18" charset="0"/>
                <a:cs typeface="Times New Roman" panose="02020603050405020304" pitchFamily="18" charset="0"/>
              </a:rPr>
              <a:t>This microcomputer is useful for small or home based businesses that run on a smaller budget than bigger companies for you are not required to purchase any special licenses from the Raspberry Pi Foundation to use their product or if you invent new technology that embeds the product.</a:t>
            </a:r>
            <a:endParaRPr lang="en-US" sz="1800" dirty="0" smtClean="0">
              <a:latin typeface="Times New Roman" panose="02020603050405020304" pitchFamily="18" charset="0"/>
              <a:cs typeface="Times New Roman" panose="02020603050405020304" pitchFamily="18" charset="0"/>
            </a:endParaRPr>
          </a:p>
          <a:p>
            <a:pPr lvl="1" algn="just">
              <a:lnSpc>
                <a:spcPct val="150000"/>
              </a:lnSpc>
            </a:pPr>
            <a:r>
              <a:rPr lang="en-IN" sz="1800" dirty="0" smtClean="0">
                <a:latin typeface="Times New Roman" panose="02020603050405020304" pitchFamily="18" charset="0"/>
                <a:cs typeface="Times New Roman" panose="02020603050405020304" pitchFamily="18" charset="0"/>
              </a:rPr>
              <a:t>The product does not require the user to have extensive programming experience since it is aimed for the younger generation to learn about programming. Python, the programming language that the Pi uses, is less complex than other languages available.</a:t>
            </a:r>
            <a:endParaRPr lang="en-US" sz="1800" dirty="0">
              <a:latin typeface="Times New Roman" panose="02020603050405020304" pitchFamily="18" charset="0"/>
              <a:cs typeface="Times New Roman" panose="02020603050405020304" pitchFamily="18" charset="0"/>
            </a:endParaRPr>
          </a:p>
          <a:p>
            <a:pPr lvl="1" algn="just">
              <a:lnSpc>
                <a:spcPct val="150000"/>
              </a:lnSpc>
            </a:pPr>
            <a:r>
              <a:rPr lang="en-IN" sz="1800" dirty="0" smtClean="0">
                <a:latin typeface="Times New Roman" panose="02020603050405020304" pitchFamily="18" charset="0"/>
                <a:cs typeface="Times New Roman" panose="02020603050405020304" pitchFamily="18" charset="0"/>
              </a:rPr>
              <a:t>The SD cards on the board can be easily switched, which allows you to change the functions of the device without spending a lot of time re-installing the software.</a:t>
            </a:r>
          </a:p>
          <a:p>
            <a:pPr lvl="1" algn="just">
              <a:lnSpc>
                <a:spcPct val="150000"/>
              </a:lnSpc>
            </a:pPr>
            <a:r>
              <a:rPr lang="en-IN" sz="1800" dirty="0" smtClean="0">
                <a:latin typeface="Times New Roman" panose="02020603050405020304" pitchFamily="18" charset="0"/>
                <a:cs typeface="Times New Roman" panose="02020603050405020304" pitchFamily="18" charset="0"/>
              </a:rPr>
              <a:t>The </a:t>
            </a:r>
            <a:r>
              <a:rPr lang="en-IN" sz="1800" dirty="0">
                <a:latin typeface="Times New Roman" panose="02020603050405020304" pitchFamily="18" charset="0"/>
                <a:cs typeface="Times New Roman" panose="02020603050405020304" pitchFamily="18" charset="0"/>
              </a:rPr>
              <a:t>Raspberry Pi is perfect for adaptive technology: it is able to display images or play videos at 1080p high definition resolution. This product makes it possible to build complex and effective products at a cheaper </a:t>
            </a:r>
            <a:r>
              <a:rPr lang="en-IN" sz="1800" dirty="0" smtClean="0">
                <a:latin typeface="Times New Roman" panose="02020603050405020304" pitchFamily="18" charset="0"/>
                <a:cs typeface="Times New Roman" panose="02020603050405020304" pitchFamily="18" charset="0"/>
              </a:rPr>
              <a:t>price.</a:t>
            </a:r>
            <a:endParaRPr lang="en-US" sz="1800" dirty="0">
              <a:latin typeface="Times New Roman" panose="02020603050405020304" pitchFamily="18" charset="0"/>
              <a:cs typeface="Times New Roman" panose="02020603050405020304" pitchFamily="18" charset="0"/>
            </a:endParaRPr>
          </a:p>
          <a:p>
            <a:pPr lvl="1" algn="just">
              <a:lnSpc>
                <a:spcPct val="150000"/>
              </a:lnSpc>
            </a:pPr>
            <a:endParaRPr lang="en-US" sz="1800" dirty="0" smtClean="0">
              <a:latin typeface="Times New Roman" panose="02020603050405020304" pitchFamily="18" charset="0"/>
              <a:cs typeface="Times New Roman" panose="02020603050405020304" pitchFamily="18" charset="0"/>
            </a:endParaRPr>
          </a:p>
          <a:p>
            <a:pPr lvl="1" algn="just">
              <a:lnSpc>
                <a:spcPct val="150000"/>
              </a:lnSpc>
            </a:pPr>
            <a:endParaRPr lang="en-US" sz="1800"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r>
              <a:rPr lang="en-US" dirty="0" smtClean="0"/>
              <a:t>15/5/2016</a:t>
            </a:r>
            <a:endParaRPr lang="en-US" dirty="0"/>
          </a:p>
        </p:txBody>
      </p:sp>
      <p:sp>
        <p:nvSpPr>
          <p:cNvPr id="5" name="Footer Placeholder 4"/>
          <p:cNvSpPr>
            <a:spLocks noGrp="1"/>
          </p:cNvSpPr>
          <p:nvPr>
            <p:ph type="ftr" sz="quarter" idx="11"/>
          </p:nvPr>
        </p:nvSpPr>
        <p:spPr/>
        <p:txBody>
          <a:bodyPr/>
          <a:lstStyle/>
          <a:p>
            <a:r>
              <a:rPr lang="en-US" dirty="0" smtClean="0"/>
              <a:t>VATSAL N SHAH : IOT ROBOT</a:t>
            </a:r>
            <a:endParaRPr lang="en-US" dirty="0"/>
          </a:p>
        </p:txBody>
      </p:sp>
      <p:sp>
        <p:nvSpPr>
          <p:cNvPr id="6" name="Slide Number Placeholder 5"/>
          <p:cNvSpPr>
            <a:spLocks noGrp="1"/>
          </p:cNvSpPr>
          <p:nvPr>
            <p:ph type="sldNum" sz="quarter" idx="12"/>
          </p:nvPr>
        </p:nvSpPr>
        <p:spPr/>
        <p:txBody>
          <a:bodyPr/>
          <a:lstStyle/>
          <a:p>
            <a:fld id="{0FF54DE5-C571-48E8-A5BC-B369434E2F44}" type="slidenum">
              <a:rPr lang="en-US" smtClean="0"/>
              <a:t>13</a:t>
            </a:fld>
            <a:endParaRPr lang="en-US" dirty="0"/>
          </a:p>
        </p:txBody>
      </p:sp>
    </p:spTree>
    <p:extLst>
      <p:ext uri="{BB962C8B-B14F-4D97-AF65-F5344CB8AC3E}">
        <p14:creationId xmlns:p14="http://schemas.microsoft.com/office/powerpoint/2010/main" val="965471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Disadvantages of Raspberry Pi</a:t>
            </a:r>
            <a:endParaRPr lang="en-US" dirty="0"/>
          </a:p>
        </p:txBody>
      </p:sp>
      <p:sp>
        <p:nvSpPr>
          <p:cNvPr id="3" name="Content Placeholder 2"/>
          <p:cNvSpPr>
            <a:spLocks noGrp="1"/>
          </p:cNvSpPr>
          <p:nvPr>
            <p:ph idx="1"/>
          </p:nvPr>
        </p:nvSpPr>
        <p:spPr>
          <a:xfrm>
            <a:off x="711200" y="1478756"/>
            <a:ext cx="9982200" cy="4572000"/>
          </a:xfrm>
        </p:spPr>
        <p:txBody>
          <a:bodyPr>
            <a:normAutofit/>
          </a:bodyPr>
          <a:lstStyle/>
          <a:p>
            <a:pPr lvl="1" algn="just">
              <a:lnSpc>
                <a:spcPct val="150000"/>
              </a:lnSpc>
            </a:pPr>
            <a:r>
              <a:rPr lang="en-US" sz="1800" dirty="0">
                <a:latin typeface="Times New Roman" panose="02020603050405020304" pitchFamily="18" charset="0"/>
                <a:cs typeface="Times New Roman" panose="02020603050405020304" pitchFamily="18" charset="0"/>
              </a:rPr>
              <a:t>It does not replace your computer, since the Ethernet is only a 10/100 and the processor is not as fast, it is time consuming to download and install software and is unable to do any complex multitasking.</a:t>
            </a:r>
          </a:p>
          <a:p>
            <a:pPr lvl="1" algn="just">
              <a:lnSpc>
                <a:spcPct val="150000"/>
              </a:lnSpc>
            </a:pPr>
            <a:r>
              <a:rPr lang="en-US" sz="1800" dirty="0">
                <a:latin typeface="Times New Roman" panose="02020603050405020304" pitchFamily="18" charset="0"/>
                <a:cs typeface="Times New Roman" panose="02020603050405020304" pitchFamily="18" charset="0"/>
              </a:rPr>
              <a:t>Not compatible with other operating systems such as Windows (There are currently 1.3 billion Windows users around the world.)</a:t>
            </a:r>
          </a:p>
          <a:p>
            <a:pPr lvl="1" algn="just">
              <a:lnSpc>
                <a:spcPct val="150000"/>
              </a:lnSpc>
            </a:pPr>
            <a:r>
              <a:rPr lang="en-US" sz="1800" dirty="0">
                <a:latin typeface="Times New Roman" panose="02020603050405020304" pitchFamily="18" charset="0"/>
                <a:cs typeface="Times New Roman" panose="02020603050405020304" pitchFamily="18" charset="0"/>
              </a:rPr>
              <a:t>This product will not be useful for bigger businesses that already have big servers, which would already do everything that the Raspberry Pi does, so it would not be worth it to take the time to get someone to put it together.</a:t>
            </a:r>
          </a:p>
        </p:txBody>
      </p:sp>
      <p:sp>
        <p:nvSpPr>
          <p:cNvPr id="4" name="Date Placeholder 3"/>
          <p:cNvSpPr>
            <a:spLocks noGrp="1"/>
          </p:cNvSpPr>
          <p:nvPr>
            <p:ph type="dt" sz="half" idx="10"/>
          </p:nvPr>
        </p:nvSpPr>
        <p:spPr/>
        <p:txBody>
          <a:bodyPr/>
          <a:lstStyle/>
          <a:p>
            <a:r>
              <a:rPr lang="en-US" dirty="0" smtClean="0"/>
              <a:t>15/5/2016</a:t>
            </a:r>
            <a:endParaRPr lang="en-US" dirty="0"/>
          </a:p>
        </p:txBody>
      </p:sp>
      <p:sp>
        <p:nvSpPr>
          <p:cNvPr id="5" name="Footer Placeholder 4"/>
          <p:cNvSpPr>
            <a:spLocks noGrp="1"/>
          </p:cNvSpPr>
          <p:nvPr>
            <p:ph type="ftr" sz="quarter" idx="11"/>
          </p:nvPr>
        </p:nvSpPr>
        <p:spPr/>
        <p:txBody>
          <a:bodyPr/>
          <a:lstStyle/>
          <a:p>
            <a:r>
              <a:rPr lang="en-US" dirty="0" smtClean="0"/>
              <a:t>VATSAL N SHAH : IOT ROBOT</a:t>
            </a:r>
            <a:endParaRPr lang="en-US" dirty="0"/>
          </a:p>
        </p:txBody>
      </p:sp>
      <p:sp>
        <p:nvSpPr>
          <p:cNvPr id="6" name="Slide Number Placeholder 5"/>
          <p:cNvSpPr>
            <a:spLocks noGrp="1"/>
          </p:cNvSpPr>
          <p:nvPr>
            <p:ph type="sldNum" sz="quarter" idx="12"/>
          </p:nvPr>
        </p:nvSpPr>
        <p:spPr/>
        <p:txBody>
          <a:bodyPr/>
          <a:lstStyle/>
          <a:p>
            <a:fld id="{0FF54DE5-C571-48E8-A5BC-B369434E2F44}" type="slidenum">
              <a:rPr lang="en-US" smtClean="0"/>
              <a:t>14</a:t>
            </a:fld>
            <a:endParaRPr lang="en-US" dirty="0"/>
          </a:p>
        </p:txBody>
      </p:sp>
    </p:spTree>
    <p:extLst>
      <p:ext uri="{BB962C8B-B14F-4D97-AF65-F5344CB8AC3E}">
        <p14:creationId xmlns:p14="http://schemas.microsoft.com/office/powerpoint/2010/main" val="15037973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Tools Used</a:t>
            </a:r>
            <a:endParaRPr lang="en-US" dirty="0"/>
          </a:p>
        </p:txBody>
      </p:sp>
      <p:pic>
        <p:nvPicPr>
          <p:cNvPr id="3" name="Content Placeholder 18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46014" y="4555340"/>
            <a:ext cx="1569789" cy="1631790"/>
          </a:xfrm>
          <a:prstGeom prst="rect">
            <a:avLst/>
          </a:prstGeom>
        </p:spPr>
      </p:pic>
      <p:pic>
        <p:nvPicPr>
          <p:cNvPr id="4" name="Picture 3" descr="E:\Project\Sem-8\Images\Software learn\eclipse-800x426.png"/>
          <p:cNvPicPr/>
          <p:nvPr/>
        </p:nvPicPr>
        <p:blipFill rotWithShape="1">
          <a:blip r:embed="rId3" cstate="print">
            <a:extLst>
              <a:ext uri="{28A0092B-C50C-407E-A947-70E740481C1C}">
                <a14:useLocalDpi xmlns:a14="http://schemas.microsoft.com/office/drawing/2010/main" val="0"/>
              </a:ext>
            </a:extLst>
          </a:blip>
          <a:srcRect t="20834" b="26042"/>
          <a:stretch/>
        </p:blipFill>
        <p:spPr bwMode="auto">
          <a:xfrm>
            <a:off x="1322344" y="1642250"/>
            <a:ext cx="1419017" cy="742221"/>
          </a:xfrm>
          <a:prstGeom prst="rect">
            <a:avLst/>
          </a:prstGeom>
          <a:noFill/>
          <a:ln>
            <a:noFill/>
          </a:ln>
          <a:extLst>
            <a:ext uri="{53640926-AAD7-44D8-BBD7-CCE9431645EC}">
              <a14:shadowObscured xmlns:a14="http://schemas.microsoft.com/office/drawing/2010/main"/>
            </a:ext>
          </a:extLst>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07770" y="4927944"/>
            <a:ext cx="1791688" cy="771729"/>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05990" y="1779399"/>
            <a:ext cx="1601114" cy="1601114"/>
          </a:xfrm>
          <a:prstGeom prst="rect">
            <a:avLst/>
          </a:prstGeom>
        </p:spPr>
      </p:pic>
      <p:pic>
        <p:nvPicPr>
          <p:cNvPr id="7" name="Picture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103614" y="1711409"/>
            <a:ext cx="1303073" cy="1303073"/>
          </a:xfrm>
          <a:prstGeom prst="rect">
            <a:avLst/>
          </a:prstGeom>
        </p:spPr>
      </p:pic>
      <p:pic>
        <p:nvPicPr>
          <p:cNvPr id="8" name="Picture 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548345" y="1725914"/>
            <a:ext cx="1214318" cy="1214318"/>
          </a:xfrm>
          <a:prstGeom prst="rect">
            <a:avLst/>
          </a:prstGeom>
        </p:spPr>
      </p:pic>
      <p:pic>
        <p:nvPicPr>
          <p:cNvPr id="9" name="Picture 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708993" y="3404791"/>
            <a:ext cx="1776982" cy="1059354"/>
          </a:xfrm>
          <a:prstGeom prst="rect">
            <a:avLst/>
          </a:prstGeom>
        </p:spPr>
      </p:pic>
      <p:pic>
        <p:nvPicPr>
          <p:cNvPr id="10" name="Picture 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815299" y="3592538"/>
            <a:ext cx="1778989" cy="856305"/>
          </a:xfrm>
          <a:prstGeom prst="rect">
            <a:avLst/>
          </a:prstGeom>
        </p:spPr>
      </p:pic>
      <p:pic>
        <p:nvPicPr>
          <p:cNvPr id="11" name="Picture 10"/>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580468" y="1830166"/>
            <a:ext cx="1113158" cy="824561"/>
          </a:xfrm>
          <a:prstGeom prst="rect">
            <a:avLst/>
          </a:prstGeom>
        </p:spPr>
      </p:pic>
      <p:pic>
        <p:nvPicPr>
          <p:cNvPr id="12" name="Picture 11"/>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255115" y="4806070"/>
            <a:ext cx="2497854" cy="1209180"/>
          </a:xfrm>
          <a:prstGeom prst="rect">
            <a:avLst/>
          </a:prstGeom>
        </p:spPr>
      </p:pic>
      <p:pic>
        <p:nvPicPr>
          <p:cNvPr id="13" name="Picture 12"/>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477748" y="2867154"/>
            <a:ext cx="1858604" cy="961247"/>
          </a:xfrm>
          <a:prstGeom prst="rect">
            <a:avLst/>
          </a:prstGeom>
        </p:spPr>
      </p:pic>
      <p:pic>
        <p:nvPicPr>
          <p:cNvPr id="14" name="Picture 13"/>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5299345" y="4185202"/>
            <a:ext cx="1493045" cy="1365070"/>
          </a:xfrm>
          <a:prstGeom prst="rect">
            <a:avLst/>
          </a:prstGeom>
        </p:spPr>
      </p:pic>
      <p:pic>
        <p:nvPicPr>
          <p:cNvPr id="15" name="Picture 14"/>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996213" y="3486043"/>
            <a:ext cx="3022910" cy="1069297"/>
          </a:xfrm>
          <a:prstGeom prst="rect">
            <a:avLst/>
          </a:prstGeom>
        </p:spPr>
      </p:pic>
      <p:pic>
        <p:nvPicPr>
          <p:cNvPr id="16" name="Picture 15"/>
          <p:cNvPicPr>
            <a:picLocks noChangeAspect="1"/>
          </p:cNvPicPr>
          <p:nvPr/>
        </p:nvPicPr>
        <p:blipFill rotWithShape="1">
          <a:blip r:embed="rId15">
            <a:extLst>
              <a:ext uri="{28A0092B-C50C-407E-A947-70E740481C1C}">
                <a14:useLocalDpi xmlns:a14="http://schemas.microsoft.com/office/drawing/2010/main" val="0"/>
              </a:ext>
            </a:extLst>
          </a:blip>
          <a:srcRect l="15847" t="10119" r="8230" b="6488"/>
          <a:stretch/>
        </p:blipFill>
        <p:spPr>
          <a:xfrm>
            <a:off x="9328352" y="4503269"/>
            <a:ext cx="1556117" cy="1132895"/>
          </a:xfrm>
          <a:prstGeom prst="rect">
            <a:avLst/>
          </a:prstGeom>
        </p:spPr>
      </p:pic>
      <p:pic>
        <p:nvPicPr>
          <p:cNvPr id="17" name="Content Placeholder 187"/>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9327315" y="2685355"/>
            <a:ext cx="1758267" cy="843968"/>
          </a:xfrm>
          <a:prstGeom prst="rect">
            <a:avLst/>
          </a:prstGeom>
        </p:spPr>
      </p:pic>
      <p:pic>
        <p:nvPicPr>
          <p:cNvPr id="18" name="Picture 17" descr="E:\Project\Sem-8\Images\Software learn\jsp.jpg"/>
          <p:cNvPicPr/>
          <p:nvPr/>
        </p:nvPicPr>
        <p:blipFill rotWithShape="1">
          <a:blip r:embed="rId17">
            <a:extLst>
              <a:ext uri="{28A0092B-C50C-407E-A947-70E740481C1C}">
                <a14:useLocalDpi xmlns:a14="http://schemas.microsoft.com/office/drawing/2010/main" val="0"/>
              </a:ext>
            </a:extLst>
          </a:blip>
          <a:srcRect l="-695" t="10417" r="695" b="14582"/>
          <a:stretch/>
        </p:blipFill>
        <p:spPr bwMode="auto">
          <a:xfrm>
            <a:off x="4524122" y="1560849"/>
            <a:ext cx="1648118" cy="1231754"/>
          </a:xfrm>
          <a:prstGeom prst="rect">
            <a:avLst/>
          </a:prstGeom>
          <a:noFill/>
          <a:ln>
            <a:noFill/>
          </a:ln>
          <a:extLst>
            <a:ext uri="{53640926-AAD7-44D8-BBD7-CCE9431645EC}">
              <a14:shadowObscured xmlns:a14="http://schemas.microsoft.com/office/drawing/2010/main"/>
            </a:ext>
          </a:extLst>
        </p:spPr>
      </p:pic>
      <p:sp>
        <p:nvSpPr>
          <p:cNvPr id="19" name="Date Placeholder 18"/>
          <p:cNvSpPr>
            <a:spLocks noGrp="1"/>
          </p:cNvSpPr>
          <p:nvPr>
            <p:ph type="dt" sz="half" idx="10"/>
          </p:nvPr>
        </p:nvSpPr>
        <p:spPr/>
        <p:txBody>
          <a:bodyPr/>
          <a:lstStyle/>
          <a:p>
            <a:r>
              <a:rPr lang="en-US" dirty="0" smtClean="0"/>
              <a:t>15/5/2016</a:t>
            </a:r>
            <a:endParaRPr lang="en-US" dirty="0"/>
          </a:p>
        </p:txBody>
      </p:sp>
      <p:sp>
        <p:nvSpPr>
          <p:cNvPr id="20" name="Footer Placeholder 19"/>
          <p:cNvSpPr>
            <a:spLocks noGrp="1"/>
          </p:cNvSpPr>
          <p:nvPr>
            <p:ph type="ftr" sz="quarter" idx="11"/>
          </p:nvPr>
        </p:nvSpPr>
        <p:spPr/>
        <p:txBody>
          <a:bodyPr/>
          <a:lstStyle/>
          <a:p>
            <a:r>
              <a:rPr lang="en-US" dirty="0" smtClean="0"/>
              <a:t>VATSAL N SHAH : IOT ROBOT</a:t>
            </a:r>
            <a:endParaRPr lang="en-US" dirty="0"/>
          </a:p>
        </p:txBody>
      </p:sp>
      <p:sp>
        <p:nvSpPr>
          <p:cNvPr id="21" name="Slide Number Placeholder 20"/>
          <p:cNvSpPr>
            <a:spLocks noGrp="1"/>
          </p:cNvSpPr>
          <p:nvPr>
            <p:ph type="sldNum" sz="quarter" idx="12"/>
          </p:nvPr>
        </p:nvSpPr>
        <p:spPr/>
        <p:txBody>
          <a:bodyPr/>
          <a:lstStyle/>
          <a:p>
            <a:fld id="{0FF54DE5-C571-48E8-A5BC-B369434E2F44}" type="slidenum">
              <a:rPr lang="en-US" smtClean="0"/>
              <a:t>15</a:t>
            </a:fld>
            <a:endParaRPr lang="en-US" dirty="0"/>
          </a:p>
        </p:txBody>
      </p:sp>
    </p:spTree>
    <p:extLst>
      <p:ext uri="{BB962C8B-B14F-4D97-AF65-F5344CB8AC3E}">
        <p14:creationId xmlns:p14="http://schemas.microsoft.com/office/powerpoint/2010/main" val="1527004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Implemented System</a:t>
            </a:r>
            <a:endParaRPr lang="en-US" dirty="0"/>
          </a:p>
        </p:txBody>
      </p:sp>
      <p:sp>
        <p:nvSpPr>
          <p:cNvPr id="3" name="Content Placeholder 2"/>
          <p:cNvSpPr>
            <a:spLocks noGrp="1"/>
          </p:cNvSpPr>
          <p:nvPr>
            <p:ph idx="1"/>
          </p:nvPr>
        </p:nvSpPr>
        <p:spPr>
          <a:xfrm>
            <a:off x="1104900" y="1600200"/>
            <a:ext cx="7658100" cy="2882900"/>
          </a:xfrm>
        </p:spPr>
        <p:txBody>
          <a:bodyPr>
            <a:normAutofit/>
          </a:bodyPr>
          <a:lstStyle/>
          <a:p>
            <a:pPr algn="just"/>
            <a:r>
              <a:rPr lang="en-IN" sz="1800" dirty="0">
                <a:latin typeface="Times New Roman" panose="02020603050405020304" pitchFamily="18" charset="0"/>
                <a:cs typeface="Times New Roman" panose="02020603050405020304" pitchFamily="18" charset="0"/>
              </a:rPr>
              <a:t>The system is implemented with Laser cutting tool and 3D printing tool. </a:t>
            </a:r>
            <a:endParaRPr lang="en-IN" sz="1800" dirty="0" smtClean="0">
              <a:latin typeface="Times New Roman" panose="02020603050405020304" pitchFamily="18" charset="0"/>
              <a:cs typeface="Times New Roman" panose="02020603050405020304" pitchFamily="18" charset="0"/>
            </a:endParaRPr>
          </a:p>
          <a:p>
            <a:pPr algn="just"/>
            <a:r>
              <a:rPr lang="en-IN" sz="1800" dirty="0" smtClean="0">
                <a:latin typeface="Times New Roman" panose="02020603050405020304" pitchFamily="18" charset="0"/>
                <a:cs typeface="Times New Roman" panose="02020603050405020304" pitchFamily="18" charset="0"/>
              </a:rPr>
              <a:t>Robot </a:t>
            </a:r>
            <a:r>
              <a:rPr lang="en-IN" sz="1800" dirty="0">
                <a:latin typeface="Times New Roman" panose="02020603050405020304" pitchFamily="18" charset="0"/>
                <a:cs typeface="Times New Roman" panose="02020603050405020304" pitchFamily="18" charset="0"/>
              </a:rPr>
              <a:t>chassis is designed with Laser cutting and Ultrasonic sensor and Camera case is designed with 3D priming</a:t>
            </a:r>
            <a:r>
              <a:rPr lang="en-IN" sz="1800" dirty="0" smtClean="0">
                <a:latin typeface="Times New Roman" panose="02020603050405020304" pitchFamily="18" charset="0"/>
                <a:cs typeface="Times New Roman" panose="02020603050405020304" pitchFamily="18" charset="0"/>
              </a:rPr>
              <a:t>.</a:t>
            </a:r>
            <a:endParaRPr lang="en-IN" sz="1800" dirty="0">
              <a:latin typeface="Times New Roman" panose="02020603050405020304" pitchFamily="18" charset="0"/>
              <a:cs typeface="Times New Roman" panose="02020603050405020304" pitchFamily="18" charset="0"/>
            </a:endParaRPr>
          </a:p>
          <a:p>
            <a:pPr algn="just"/>
            <a:r>
              <a:rPr lang="en-IN" sz="1800" dirty="0">
                <a:latin typeface="Times New Roman" panose="02020603050405020304" pitchFamily="18" charset="0"/>
                <a:cs typeface="Times New Roman" panose="02020603050405020304" pitchFamily="18" charset="0"/>
              </a:rPr>
              <a:t>Using machine Ultimaker 2 case of Raspberry Pi camera is designed and working with it is shown below. </a:t>
            </a:r>
            <a:endParaRPr lang="en-IN" sz="1800" dirty="0" smtClean="0">
              <a:latin typeface="Times New Roman" panose="02020603050405020304" pitchFamily="18" charset="0"/>
              <a:cs typeface="Times New Roman" panose="02020603050405020304" pitchFamily="18" charset="0"/>
            </a:endParaRPr>
          </a:p>
          <a:p>
            <a:pPr algn="just"/>
            <a:r>
              <a:rPr lang="en-IN" sz="1800" dirty="0" smtClean="0">
                <a:latin typeface="Times New Roman" panose="02020603050405020304" pitchFamily="18" charset="0"/>
                <a:cs typeface="Times New Roman" panose="02020603050405020304" pitchFamily="18" charset="0"/>
              </a:rPr>
              <a:t>The </a:t>
            </a:r>
            <a:r>
              <a:rPr lang="en-IN" sz="1800" dirty="0">
                <a:latin typeface="Times New Roman" panose="02020603050405020304" pitchFamily="18" charset="0"/>
                <a:cs typeface="Times New Roman" panose="02020603050405020304" pitchFamily="18" charset="0"/>
              </a:rPr>
              <a:t>full body requires time around 1 hours to print it. </a:t>
            </a:r>
            <a:endParaRPr lang="en-US" sz="1800" dirty="0">
              <a:latin typeface="Times New Roman" panose="02020603050405020304" pitchFamily="18" charset="0"/>
              <a:cs typeface="Times New Roman" panose="02020603050405020304" pitchFamily="18" charset="0"/>
            </a:endParaRPr>
          </a:p>
          <a:p>
            <a:pPr algn="just"/>
            <a:endParaRPr lang="en-US" sz="1800" dirty="0">
              <a:latin typeface="Times New Roman" panose="02020603050405020304" pitchFamily="18" charset="0"/>
              <a:cs typeface="Times New Roman" panose="02020603050405020304" pitchFamily="18" charset="0"/>
            </a:endParaRPr>
          </a:p>
          <a:p>
            <a:pPr algn="just"/>
            <a:endParaRPr lang="en-US" sz="1800" dirty="0">
              <a:latin typeface="Times New Roman" panose="02020603050405020304" pitchFamily="18" charset="0"/>
              <a:cs typeface="Times New Roman" panose="02020603050405020304" pitchFamily="18" charset="0"/>
            </a:endParaRPr>
          </a:p>
        </p:txBody>
      </p:sp>
      <p:pic>
        <p:nvPicPr>
          <p:cNvPr id="4" name="Picture 3"/>
          <p:cNvPicPr/>
          <p:nvPr/>
        </p:nvPicPr>
        <p:blipFill>
          <a:blip r:embed="rId2">
            <a:extLst>
              <a:ext uri="{28A0092B-C50C-407E-A947-70E740481C1C}">
                <a14:useLocalDpi xmlns:a14="http://schemas.microsoft.com/office/drawing/2010/main" val="0"/>
              </a:ext>
            </a:extLst>
          </a:blip>
          <a:stretch>
            <a:fillRect/>
          </a:stretch>
        </p:blipFill>
        <p:spPr>
          <a:xfrm>
            <a:off x="8953500" y="1397317"/>
            <a:ext cx="3111500" cy="1828165"/>
          </a:xfrm>
          <a:prstGeom prst="rect">
            <a:avLst/>
          </a:prstGeom>
        </p:spPr>
      </p:pic>
      <p:pic>
        <p:nvPicPr>
          <p:cNvPr id="5" name="Picture 4"/>
          <p:cNvPicPr/>
          <p:nvPr/>
        </p:nvPicPr>
        <p:blipFill>
          <a:blip r:embed="rId3" cstate="print">
            <a:extLst>
              <a:ext uri="{28A0092B-C50C-407E-A947-70E740481C1C}">
                <a14:useLocalDpi xmlns:a14="http://schemas.microsoft.com/office/drawing/2010/main" val="0"/>
              </a:ext>
            </a:extLst>
          </a:blip>
          <a:stretch>
            <a:fillRect/>
          </a:stretch>
        </p:blipFill>
        <p:spPr>
          <a:xfrm>
            <a:off x="8953500" y="3449637"/>
            <a:ext cx="3111500" cy="1828800"/>
          </a:xfrm>
          <a:prstGeom prst="rect">
            <a:avLst/>
          </a:prstGeom>
        </p:spPr>
      </p:pic>
      <p:pic>
        <p:nvPicPr>
          <p:cNvPr id="6" name="Picture 5"/>
          <p:cNvPicPr/>
          <p:nvPr/>
        </p:nvPicPr>
        <p:blipFill>
          <a:blip r:embed="rId4" cstate="print">
            <a:extLst>
              <a:ext uri="{28A0092B-C50C-407E-A947-70E740481C1C}">
                <a14:useLocalDpi xmlns:a14="http://schemas.microsoft.com/office/drawing/2010/main" val="0"/>
              </a:ext>
            </a:extLst>
          </a:blip>
          <a:stretch>
            <a:fillRect/>
          </a:stretch>
        </p:blipFill>
        <p:spPr>
          <a:xfrm>
            <a:off x="1104899" y="4045585"/>
            <a:ext cx="2311400" cy="2310765"/>
          </a:xfrm>
          <a:prstGeom prst="rect">
            <a:avLst/>
          </a:prstGeom>
        </p:spPr>
      </p:pic>
      <p:pic>
        <p:nvPicPr>
          <p:cNvPr id="7" name="Picture 6"/>
          <p:cNvPicPr/>
          <p:nvPr/>
        </p:nvPicPr>
        <p:blipFill>
          <a:blip r:embed="rId5" cstate="print">
            <a:extLst>
              <a:ext uri="{28A0092B-C50C-407E-A947-70E740481C1C}">
                <a14:useLocalDpi xmlns:a14="http://schemas.microsoft.com/office/drawing/2010/main" val="0"/>
              </a:ext>
            </a:extLst>
          </a:blip>
          <a:stretch>
            <a:fillRect/>
          </a:stretch>
        </p:blipFill>
        <p:spPr>
          <a:xfrm>
            <a:off x="4448175" y="4045585"/>
            <a:ext cx="2076450" cy="2310765"/>
          </a:xfrm>
          <a:prstGeom prst="rect">
            <a:avLst/>
          </a:prstGeom>
        </p:spPr>
      </p:pic>
      <p:sp>
        <p:nvSpPr>
          <p:cNvPr id="8" name="Date Placeholder 7"/>
          <p:cNvSpPr>
            <a:spLocks noGrp="1"/>
          </p:cNvSpPr>
          <p:nvPr>
            <p:ph type="dt" sz="half" idx="10"/>
          </p:nvPr>
        </p:nvSpPr>
        <p:spPr/>
        <p:txBody>
          <a:bodyPr/>
          <a:lstStyle/>
          <a:p>
            <a:r>
              <a:rPr lang="en-US" dirty="0" smtClean="0"/>
              <a:t>15/5/2016</a:t>
            </a:r>
            <a:endParaRPr lang="en-US" dirty="0"/>
          </a:p>
        </p:txBody>
      </p:sp>
      <p:sp>
        <p:nvSpPr>
          <p:cNvPr id="9" name="Footer Placeholder 8"/>
          <p:cNvSpPr>
            <a:spLocks noGrp="1"/>
          </p:cNvSpPr>
          <p:nvPr>
            <p:ph type="ftr" sz="quarter" idx="11"/>
          </p:nvPr>
        </p:nvSpPr>
        <p:spPr/>
        <p:txBody>
          <a:bodyPr/>
          <a:lstStyle/>
          <a:p>
            <a:r>
              <a:rPr lang="en-US" dirty="0" smtClean="0"/>
              <a:t>VATSAL N SHAH : IOT ROBOT</a:t>
            </a:r>
            <a:endParaRPr lang="en-US" dirty="0"/>
          </a:p>
        </p:txBody>
      </p:sp>
      <p:sp>
        <p:nvSpPr>
          <p:cNvPr id="10" name="Slide Number Placeholder 9"/>
          <p:cNvSpPr>
            <a:spLocks noGrp="1"/>
          </p:cNvSpPr>
          <p:nvPr>
            <p:ph type="sldNum" sz="quarter" idx="12"/>
          </p:nvPr>
        </p:nvSpPr>
        <p:spPr/>
        <p:txBody>
          <a:bodyPr/>
          <a:lstStyle/>
          <a:p>
            <a:fld id="{0FF54DE5-C571-48E8-A5BC-B369434E2F44}" type="slidenum">
              <a:rPr lang="en-US" smtClean="0"/>
              <a:t>16</a:t>
            </a:fld>
            <a:endParaRPr lang="en-US" dirty="0"/>
          </a:p>
        </p:txBody>
      </p:sp>
    </p:spTree>
    <p:extLst>
      <p:ext uri="{BB962C8B-B14F-4D97-AF65-F5344CB8AC3E}">
        <p14:creationId xmlns:p14="http://schemas.microsoft.com/office/powerpoint/2010/main" val="638244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Setup</a:t>
            </a:r>
            <a:endParaRPr lang="en-US" dirty="0"/>
          </a:p>
        </p:txBody>
      </p:sp>
      <p:sp>
        <p:nvSpPr>
          <p:cNvPr id="5" name="Text Placeholder 4"/>
          <p:cNvSpPr>
            <a:spLocks noGrp="1"/>
          </p:cNvSpPr>
          <p:nvPr>
            <p:ph type="body" sz="quarter" idx="3"/>
          </p:nvPr>
        </p:nvSpPr>
        <p:spPr>
          <a:xfrm>
            <a:off x="6166110" y="1386681"/>
            <a:ext cx="4919472" cy="823912"/>
          </a:xfrm>
        </p:spPr>
        <p:txBody>
          <a:bodyPr/>
          <a:lstStyle/>
          <a:p>
            <a:r>
              <a:rPr lang="en-US" dirty="0" smtClean="0">
                <a:latin typeface="Times New Roman" panose="02020603050405020304" pitchFamily="18" charset="0"/>
                <a:cs typeface="Times New Roman" panose="02020603050405020304" pitchFamily="18" charset="0"/>
              </a:rPr>
              <a:t>Flow</a:t>
            </a:r>
            <a:r>
              <a:rPr lang="en-US" dirty="0" smtClean="0"/>
              <a:t> Chart</a:t>
            </a:r>
            <a:endParaRPr lang="en-US" dirty="0"/>
          </a:p>
        </p:txBody>
      </p:sp>
      <p:sp>
        <p:nvSpPr>
          <p:cNvPr id="6" name="Content Placeholder 5"/>
          <p:cNvSpPr>
            <a:spLocks noGrp="1"/>
          </p:cNvSpPr>
          <p:nvPr>
            <p:ph sz="quarter" idx="4"/>
          </p:nvPr>
        </p:nvSpPr>
        <p:spPr/>
        <p:txBody>
          <a:bodyPr>
            <a:normAutofit/>
          </a:bodyPr>
          <a:lstStyle/>
          <a:p>
            <a:pPr algn="just"/>
            <a:r>
              <a:rPr lang="en-IN" sz="1800" dirty="0">
                <a:latin typeface="Times New Roman" panose="02020603050405020304" pitchFamily="18" charset="0"/>
                <a:cs typeface="Times New Roman" panose="02020603050405020304" pitchFamily="18" charset="0"/>
              </a:rPr>
              <a:t>The flow chart describe the necessary steps to execute once in the beginning, then when the Raspberry Pi turn on all the compilation files and video streaming file execute at its own using startup.sh file. </a:t>
            </a:r>
            <a:endParaRPr lang="en-US" sz="1800" dirty="0">
              <a:latin typeface="Times New Roman" panose="02020603050405020304" pitchFamily="18" charset="0"/>
              <a:cs typeface="Times New Roman" panose="02020603050405020304" pitchFamily="18" charset="0"/>
            </a:endParaRPr>
          </a:p>
          <a:p>
            <a:pPr algn="just"/>
            <a:endParaRPr lang="en-US" sz="1800" dirty="0">
              <a:latin typeface="Times New Roman" panose="02020603050405020304" pitchFamily="18" charset="0"/>
              <a:cs typeface="Times New Roman" panose="02020603050405020304" pitchFamily="18" charset="0"/>
            </a:endParaRPr>
          </a:p>
        </p:txBody>
      </p:sp>
      <p:graphicFrame>
        <p:nvGraphicFramePr>
          <p:cNvPr id="8" name="Diagram 7"/>
          <p:cNvGraphicFramePr/>
          <p:nvPr>
            <p:extLst>
              <p:ext uri="{D42A27DB-BD31-4B8C-83A1-F6EECF244321}">
                <p14:modId xmlns:p14="http://schemas.microsoft.com/office/powerpoint/2010/main" val="2304896219"/>
              </p:ext>
            </p:extLst>
          </p:nvPr>
        </p:nvGraphicFramePr>
        <p:xfrm>
          <a:off x="-176004" y="1447800"/>
          <a:ext cx="6795770" cy="524855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Date Placeholder 8"/>
          <p:cNvSpPr>
            <a:spLocks noGrp="1"/>
          </p:cNvSpPr>
          <p:nvPr>
            <p:ph type="dt" sz="half" idx="10"/>
          </p:nvPr>
        </p:nvSpPr>
        <p:spPr/>
        <p:txBody>
          <a:bodyPr/>
          <a:lstStyle/>
          <a:p>
            <a:r>
              <a:rPr lang="en-US" dirty="0" smtClean="0"/>
              <a:t>15/5/2016</a:t>
            </a:r>
            <a:endParaRPr lang="en-US" dirty="0"/>
          </a:p>
        </p:txBody>
      </p:sp>
      <p:sp>
        <p:nvSpPr>
          <p:cNvPr id="10" name="Footer Placeholder 9"/>
          <p:cNvSpPr>
            <a:spLocks noGrp="1"/>
          </p:cNvSpPr>
          <p:nvPr>
            <p:ph type="ftr" sz="quarter" idx="11"/>
          </p:nvPr>
        </p:nvSpPr>
        <p:spPr/>
        <p:txBody>
          <a:bodyPr/>
          <a:lstStyle/>
          <a:p>
            <a:r>
              <a:rPr lang="en-US" dirty="0" smtClean="0"/>
              <a:t>VATSAL N SHAH : IOT ROBOT</a:t>
            </a:r>
            <a:endParaRPr lang="en-US" dirty="0"/>
          </a:p>
        </p:txBody>
      </p:sp>
      <p:sp>
        <p:nvSpPr>
          <p:cNvPr id="11" name="Slide Number Placeholder 10"/>
          <p:cNvSpPr>
            <a:spLocks noGrp="1"/>
          </p:cNvSpPr>
          <p:nvPr>
            <p:ph type="sldNum" sz="quarter" idx="12"/>
          </p:nvPr>
        </p:nvSpPr>
        <p:spPr/>
        <p:txBody>
          <a:bodyPr/>
          <a:lstStyle/>
          <a:p>
            <a:fld id="{0FF54DE5-C571-48E8-A5BC-B369434E2F44}" type="slidenum">
              <a:rPr lang="en-US" smtClean="0"/>
              <a:t>17</a:t>
            </a:fld>
            <a:endParaRPr lang="en-US" dirty="0"/>
          </a:p>
        </p:txBody>
      </p:sp>
    </p:spTree>
    <p:extLst>
      <p:ext uri="{BB962C8B-B14F-4D97-AF65-F5344CB8AC3E}">
        <p14:creationId xmlns:p14="http://schemas.microsoft.com/office/powerpoint/2010/main" val="2224495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smtClean="0"/>
              <a:t>Results</a:t>
            </a:r>
            <a:endParaRPr lang="en-US" sz="2800" dirty="0"/>
          </a:p>
        </p:txBody>
      </p:sp>
      <p:graphicFrame>
        <p:nvGraphicFramePr>
          <p:cNvPr id="5" name="Content Placeholder 161"/>
          <p:cNvGraphicFramePr>
            <a:graphicFrameLocks/>
          </p:cNvGraphicFramePr>
          <p:nvPr>
            <p:extLst>
              <p:ext uri="{D42A27DB-BD31-4B8C-83A1-F6EECF244321}">
                <p14:modId xmlns:p14="http://schemas.microsoft.com/office/powerpoint/2010/main" val="3108561792"/>
              </p:ext>
            </p:extLst>
          </p:nvPr>
        </p:nvGraphicFramePr>
        <p:xfrm>
          <a:off x="1094584" y="1700391"/>
          <a:ext cx="4734706" cy="2742740"/>
        </p:xfrm>
        <a:graphic>
          <a:graphicData uri="http://schemas.openxmlformats.org/drawingml/2006/table">
            <a:tbl>
              <a:tblPr firstRow="1" firstCol="1" bandRow="1">
                <a:tableStyleId>{3B4B98B0-60AC-42C2-AFA5-B58CD77FA1E5}</a:tableStyleId>
              </a:tblPr>
              <a:tblGrid>
                <a:gridCol w="713995"/>
                <a:gridCol w="2512945"/>
                <a:gridCol w="1507766"/>
              </a:tblGrid>
              <a:tr h="398446">
                <a:tc>
                  <a:txBody>
                    <a:bodyPr/>
                    <a:lstStyle/>
                    <a:p>
                      <a:pPr marL="0" marR="0" algn="just">
                        <a:lnSpc>
                          <a:spcPct val="150000"/>
                        </a:lnSpc>
                        <a:spcBef>
                          <a:spcPts val="0"/>
                        </a:spcBef>
                        <a:spcAft>
                          <a:spcPts val="0"/>
                        </a:spcAft>
                      </a:pPr>
                      <a:r>
                        <a:rPr lang="en-US" sz="1600" dirty="0">
                          <a:effectLst/>
                        </a:rPr>
                        <a:t>No.</a:t>
                      </a:r>
                      <a:endParaRPr lang="en-US" sz="1400" dirty="0">
                        <a:effectLst/>
                        <a:latin typeface="Calibri" panose="020F0502020204030204" pitchFamily="34" charset="0"/>
                        <a:ea typeface="Calibri" panose="020F0502020204030204" pitchFamily="34" charset="0"/>
                        <a:cs typeface="Shruti"/>
                      </a:endParaRPr>
                    </a:p>
                  </a:txBody>
                  <a:tcPr marL="68580" marR="68580" marT="0" marB="0"/>
                </a:tc>
                <a:tc>
                  <a:txBody>
                    <a:bodyPr/>
                    <a:lstStyle/>
                    <a:p>
                      <a:pPr marL="0" marR="0" algn="just">
                        <a:lnSpc>
                          <a:spcPct val="150000"/>
                        </a:lnSpc>
                        <a:spcBef>
                          <a:spcPts val="0"/>
                        </a:spcBef>
                        <a:spcAft>
                          <a:spcPts val="0"/>
                        </a:spcAft>
                      </a:pPr>
                      <a:r>
                        <a:rPr lang="en-US" sz="1600" dirty="0">
                          <a:effectLst/>
                        </a:rPr>
                        <a:t>Test case description </a:t>
                      </a:r>
                      <a:endParaRPr lang="en-US" sz="1400" dirty="0">
                        <a:effectLst/>
                        <a:latin typeface="Calibri" panose="020F0502020204030204" pitchFamily="34" charset="0"/>
                        <a:ea typeface="Calibri" panose="020F0502020204030204" pitchFamily="34" charset="0"/>
                        <a:cs typeface="Shruti"/>
                      </a:endParaRPr>
                    </a:p>
                  </a:txBody>
                  <a:tcPr marL="68580" marR="68580" marT="0" marB="0"/>
                </a:tc>
                <a:tc>
                  <a:txBody>
                    <a:bodyPr/>
                    <a:lstStyle/>
                    <a:p>
                      <a:pPr marL="0" marR="0" algn="just">
                        <a:lnSpc>
                          <a:spcPct val="150000"/>
                        </a:lnSpc>
                        <a:spcBef>
                          <a:spcPts val="0"/>
                        </a:spcBef>
                        <a:spcAft>
                          <a:spcPts val="0"/>
                        </a:spcAft>
                      </a:pPr>
                      <a:r>
                        <a:rPr lang="en-US" sz="1600" dirty="0">
                          <a:effectLst/>
                        </a:rPr>
                        <a:t>Test Result </a:t>
                      </a:r>
                      <a:endParaRPr lang="en-US" sz="1400" dirty="0">
                        <a:effectLst/>
                        <a:latin typeface="Calibri" panose="020F0502020204030204" pitchFamily="34" charset="0"/>
                        <a:ea typeface="Calibri" panose="020F0502020204030204" pitchFamily="34" charset="0"/>
                        <a:cs typeface="Shruti"/>
                      </a:endParaRPr>
                    </a:p>
                  </a:txBody>
                  <a:tcPr marL="68580" marR="68580" marT="0" marB="0"/>
                </a:tc>
              </a:tr>
              <a:tr h="305475">
                <a:tc>
                  <a:txBody>
                    <a:bodyPr/>
                    <a:lstStyle/>
                    <a:p>
                      <a:pPr marL="0" marR="0" algn="just">
                        <a:spcBef>
                          <a:spcPts val="0"/>
                        </a:spcBef>
                        <a:spcAft>
                          <a:spcPts val="0"/>
                        </a:spcAft>
                      </a:pPr>
                      <a:r>
                        <a:rPr lang="en-GB" sz="1600" dirty="0">
                          <a:effectLst/>
                        </a:rPr>
                        <a:t>1</a:t>
                      </a:r>
                      <a:endParaRPr lang="en-US" sz="1600" dirty="0">
                        <a:solidFill>
                          <a:srgbClr val="000000"/>
                        </a:solidFill>
                        <a:effectLst/>
                        <a:latin typeface="Times New Roman" panose="02020603050405020304" pitchFamily="18" charset="0"/>
                        <a:ea typeface="Calibri" panose="020F0502020204030204" pitchFamily="34" charset="0"/>
                      </a:endParaRPr>
                    </a:p>
                  </a:txBody>
                  <a:tcPr marL="68580" marR="68580" marT="0" marB="0"/>
                </a:tc>
                <a:tc>
                  <a:txBody>
                    <a:bodyPr/>
                    <a:lstStyle/>
                    <a:p>
                      <a:pPr marL="0" marR="0" algn="just">
                        <a:lnSpc>
                          <a:spcPct val="115000"/>
                        </a:lnSpc>
                        <a:spcBef>
                          <a:spcPts val="0"/>
                        </a:spcBef>
                        <a:spcAft>
                          <a:spcPts val="0"/>
                        </a:spcAft>
                      </a:pPr>
                      <a:r>
                        <a:rPr lang="en-US" sz="1600" dirty="0">
                          <a:effectLst/>
                        </a:rPr>
                        <a:t>Webcam </a:t>
                      </a:r>
                      <a:r>
                        <a:rPr lang="en-US" sz="1600" dirty="0" smtClean="0">
                          <a:effectLst/>
                        </a:rPr>
                        <a:t>Video </a:t>
                      </a:r>
                      <a:r>
                        <a:rPr lang="en-US" sz="1600" dirty="0">
                          <a:effectLst/>
                        </a:rPr>
                        <a:t>display</a:t>
                      </a:r>
                      <a:endParaRPr lang="en-US" sz="1400" dirty="0">
                        <a:effectLst/>
                        <a:latin typeface="Calibri" panose="020F0502020204030204" pitchFamily="34" charset="0"/>
                        <a:ea typeface="Calibri" panose="020F0502020204030204" pitchFamily="34" charset="0"/>
                        <a:cs typeface="Shruti"/>
                      </a:endParaRPr>
                    </a:p>
                  </a:txBody>
                  <a:tcPr marL="68580" marR="68580" marT="0" marB="0"/>
                </a:tc>
                <a:tc>
                  <a:txBody>
                    <a:bodyPr/>
                    <a:lstStyle/>
                    <a:p>
                      <a:pPr marL="0" marR="0" algn="just">
                        <a:spcBef>
                          <a:spcPts val="0"/>
                        </a:spcBef>
                        <a:spcAft>
                          <a:spcPts val="0"/>
                        </a:spcAft>
                      </a:pPr>
                      <a:r>
                        <a:rPr lang="en-GB" sz="1600" dirty="0">
                          <a:effectLst/>
                        </a:rPr>
                        <a:t>Accepted </a:t>
                      </a:r>
                      <a:endParaRPr lang="en-US" sz="1600" dirty="0">
                        <a:solidFill>
                          <a:srgbClr val="000000"/>
                        </a:solidFill>
                        <a:effectLst/>
                        <a:latin typeface="Times New Roman" panose="02020603050405020304" pitchFamily="18" charset="0"/>
                        <a:ea typeface="Calibri" panose="020F0502020204030204" pitchFamily="34" charset="0"/>
                      </a:endParaRPr>
                    </a:p>
                  </a:txBody>
                  <a:tcPr marL="68580" marR="68580" marT="0" marB="0"/>
                </a:tc>
              </a:tr>
              <a:tr h="278653">
                <a:tc>
                  <a:txBody>
                    <a:bodyPr/>
                    <a:lstStyle/>
                    <a:p>
                      <a:pPr marL="0" marR="0" algn="just">
                        <a:spcBef>
                          <a:spcPts val="0"/>
                        </a:spcBef>
                        <a:spcAft>
                          <a:spcPts val="0"/>
                        </a:spcAft>
                      </a:pPr>
                      <a:r>
                        <a:rPr lang="en-GB" sz="1600" dirty="0">
                          <a:effectLst/>
                        </a:rPr>
                        <a:t>2</a:t>
                      </a:r>
                      <a:endParaRPr lang="en-US" sz="1600" dirty="0">
                        <a:solidFill>
                          <a:srgbClr val="000000"/>
                        </a:solidFill>
                        <a:effectLst/>
                        <a:latin typeface="Times New Roman" panose="02020603050405020304" pitchFamily="18" charset="0"/>
                        <a:ea typeface="Calibri" panose="020F0502020204030204" pitchFamily="34" charset="0"/>
                      </a:endParaRPr>
                    </a:p>
                  </a:txBody>
                  <a:tcPr marL="68580" marR="68580" marT="0" marB="0"/>
                </a:tc>
                <a:tc>
                  <a:txBody>
                    <a:bodyPr/>
                    <a:lstStyle/>
                    <a:p>
                      <a:pPr marL="0" marR="0" algn="just">
                        <a:spcBef>
                          <a:spcPts val="0"/>
                        </a:spcBef>
                        <a:spcAft>
                          <a:spcPts val="0"/>
                        </a:spcAft>
                      </a:pPr>
                      <a:r>
                        <a:rPr lang="en-GB" sz="1600" dirty="0">
                          <a:effectLst/>
                        </a:rPr>
                        <a:t>Move Forward </a:t>
                      </a:r>
                      <a:endParaRPr lang="en-US" sz="1600" dirty="0">
                        <a:solidFill>
                          <a:srgbClr val="000000"/>
                        </a:solidFill>
                        <a:effectLst/>
                        <a:latin typeface="Times New Roman" panose="02020603050405020304" pitchFamily="18" charset="0"/>
                        <a:ea typeface="Calibri" panose="020F0502020204030204" pitchFamily="34" charset="0"/>
                      </a:endParaRPr>
                    </a:p>
                  </a:txBody>
                  <a:tcPr marL="68580" marR="68580" marT="0" marB="0"/>
                </a:tc>
                <a:tc>
                  <a:txBody>
                    <a:bodyPr/>
                    <a:lstStyle/>
                    <a:p>
                      <a:pPr marL="0" marR="0" algn="just">
                        <a:spcBef>
                          <a:spcPts val="0"/>
                        </a:spcBef>
                        <a:spcAft>
                          <a:spcPts val="0"/>
                        </a:spcAft>
                      </a:pPr>
                      <a:r>
                        <a:rPr lang="en-GB" sz="1600" dirty="0">
                          <a:effectLst/>
                        </a:rPr>
                        <a:t>Accepted </a:t>
                      </a:r>
                      <a:endParaRPr lang="en-US" sz="1600" dirty="0">
                        <a:solidFill>
                          <a:srgbClr val="000000"/>
                        </a:solidFill>
                        <a:effectLst/>
                        <a:latin typeface="Times New Roman" panose="02020603050405020304" pitchFamily="18" charset="0"/>
                        <a:ea typeface="Calibri" panose="020F0502020204030204" pitchFamily="34" charset="0"/>
                      </a:endParaRPr>
                    </a:p>
                  </a:txBody>
                  <a:tcPr marL="68580" marR="68580" marT="0" marB="0"/>
                </a:tc>
              </a:tr>
              <a:tr h="278653">
                <a:tc>
                  <a:txBody>
                    <a:bodyPr/>
                    <a:lstStyle/>
                    <a:p>
                      <a:pPr marL="0" marR="0" algn="just">
                        <a:spcBef>
                          <a:spcPts val="0"/>
                        </a:spcBef>
                        <a:spcAft>
                          <a:spcPts val="0"/>
                        </a:spcAft>
                      </a:pPr>
                      <a:r>
                        <a:rPr lang="en-GB" sz="1600" dirty="0">
                          <a:effectLst/>
                        </a:rPr>
                        <a:t>3</a:t>
                      </a:r>
                      <a:endParaRPr lang="en-US" sz="1600" dirty="0">
                        <a:solidFill>
                          <a:srgbClr val="000000"/>
                        </a:solidFill>
                        <a:effectLst/>
                        <a:latin typeface="Times New Roman" panose="02020603050405020304" pitchFamily="18" charset="0"/>
                        <a:ea typeface="Calibri" panose="020F0502020204030204" pitchFamily="34" charset="0"/>
                      </a:endParaRPr>
                    </a:p>
                  </a:txBody>
                  <a:tcPr marL="68580" marR="68580" marT="0" marB="0"/>
                </a:tc>
                <a:tc>
                  <a:txBody>
                    <a:bodyPr/>
                    <a:lstStyle/>
                    <a:p>
                      <a:pPr marL="0" marR="0" algn="just">
                        <a:spcBef>
                          <a:spcPts val="0"/>
                        </a:spcBef>
                        <a:spcAft>
                          <a:spcPts val="0"/>
                        </a:spcAft>
                      </a:pPr>
                      <a:r>
                        <a:rPr lang="en-GB" sz="1600" dirty="0">
                          <a:effectLst/>
                        </a:rPr>
                        <a:t>Move Reverse</a:t>
                      </a:r>
                      <a:endParaRPr lang="en-US" sz="1600" dirty="0">
                        <a:solidFill>
                          <a:srgbClr val="000000"/>
                        </a:solidFill>
                        <a:effectLst/>
                        <a:latin typeface="Times New Roman" panose="02020603050405020304" pitchFamily="18" charset="0"/>
                        <a:ea typeface="Calibri" panose="020F0502020204030204" pitchFamily="34" charset="0"/>
                      </a:endParaRPr>
                    </a:p>
                  </a:txBody>
                  <a:tcPr marL="68580" marR="68580" marT="0" marB="0"/>
                </a:tc>
                <a:tc>
                  <a:txBody>
                    <a:bodyPr/>
                    <a:lstStyle/>
                    <a:p>
                      <a:pPr marL="0" marR="0" algn="just">
                        <a:spcBef>
                          <a:spcPts val="0"/>
                        </a:spcBef>
                        <a:spcAft>
                          <a:spcPts val="0"/>
                        </a:spcAft>
                      </a:pPr>
                      <a:r>
                        <a:rPr lang="en-GB" sz="1600" dirty="0">
                          <a:effectLst/>
                        </a:rPr>
                        <a:t>Accepted </a:t>
                      </a:r>
                      <a:endParaRPr lang="en-US" sz="1600" dirty="0">
                        <a:solidFill>
                          <a:srgbClr val="000000"/>
                        </a:solidFill>
                        <a:effectLst/>
                        <a:latin typeface="Times New Roman" panose="02020603050405020304" pitchFamily="18" charset="0"/>
                        <a:ea typeface="Calibri" panose="020F0502020204030204" pitchFamily="34" charset="0"/>
                      </a:endParaRPr>
                    </a:p>
                  </a:txBody>
                  <a:tcPr marL="68580" marR="68580" marT="0" marB="0"/>
                </a:tc>
              </a:tr>
              <a:tr h="278653">
                <a:tc>
                  <a:txBody>
                    <a:bodyPr/>
                    <a:lstStyle/>
                    <a:p>
                      <a:pPr marL="0" marR="0" algn="just">
                        <a:spcBef>
                          <a:spcPts val="0"/>
                        </a:spcBef>
                        <a:spcAft>
                          <a:spcPts val="0"/>
                        </a:spcAft>
                      </a:pPr>
                      <a:r>
                        <a:rPr lang="en-GB" sz="1600" dirty="0">
                          <a:effectLst/>
                        </a:rPr>
                        <a:t>4</a:t>
                      </a:r>
                      <a:endParaRPr lang="en-US" sz="1600" dirty="0">
                        <a:solidFill>
                          <a:srgbClr val="000000"/>
                        </a:solidFill>
                        <a:effectLst/>
                        <a:latin typeface="Times New Roman" panose="02020603050405020304" pitchFamily="18" charset="0"/>
                        <a:ea typeface="Calibri" panose="020F0502020204030204" pitchFamily="34" charset="0"/>
                      </a:endParaRPr>
                    </a:p>
                  </a:txBody>
                  <a:tcPr marL="68580" marR="68580" marT="0" marB="0"/>
                </a:tc>
                <a:tc>
                  <a:txBody>
                    <a:bodyPr/>
                    <a:lstStyle/>
                    <a:p>
                      <a:pPr marL="0" marR="0" algn="just">
                        <a:spcBef>
                          <a:spcPts val="0"/>
                        </a:spcBef>
                        <a:spcAft>
                          <a:spcPts val="0"/>
                        </a:spcAft>
                      </a:pPr>
                      <a:r>
                        <a:rPr lang="en-GB" sz="1600" dirty="0">
                          <a:effectLst/>
                        </a:rPr>
                        <a:t>Turn Left</a:t>
                      </a:r>
                      <a:endParaRPr lang="en-US" sz="1600" dirty="0">
                        <a:solidFill>
                          <a:srgbClr val="000000"/>
                        </a:solidFill>
                        <a:effectLst/>
                        <a:latin typeface="Times New Roman" panose="02020603050405020304" pitchFamily="18" charset="0"/>
                        <a:ea typeface="Calibri" panose="020F0502020204030204" pitchFamily="34" charset="0"/>
                      </a:endParaRPr>
                    </a:p>
                  </a:txBody>
                  <a:tcPr marL="68580" marR="68580" marT="0" marB="0"/>
                </a:tc>
                <a:tc>
                  <a:txBody>
                    <a:bodyPr/>
                    <a:lstStyle/>
                    <a:p>
                      <a:pPr marL="0" marR="0" algn="just">
                        <a:spcBef>
                          <a:spcPts val="0"/>
                        </a:spcBef>
                        <a:spcAft>
                          <a:spcPts val="0"/>
                        </a:spcAft>
                      </a:pPr>
                      <a:r>
                        <a:rPr lang="en-GB" sz="1600" dirty="0">
                          <a:effectLst/>
                        </a:rPr>
                        <a:t>Accepted </a:t>
                      </a:r>
                      <a:endParaRPr lang="en-US" sz="1600" dirty="0">
                        <a:solidFill>
                          <a:srgbClr val="000000"/>
                        </a:solidFill>
                        <a:effectLst/>
                        <a:latin typeface="Times New Roman" panose="02020603050405020304" pitchFamily="18" charset="0"/>
                        <a:ea typeface="Calibri" panose="020F0502020204030204" pitchFamily="34" charset="0"/>
                      </a:endParaRPr>
                    </a:p>
                  </a:txBody>
                  <a:tcPr marL="68580" marR="68580" marT="0" marB="0"/>
                </a:tc>
              </a:tr>
              <a:tr h="278653">
                <a:tc>
                  <a:txBody>
                    <a:bodyPr/>
                    <a:lstStyle/>
                    <a:p>
                      <a:pPr marL="0" marR="0" algn="just">
                        <a:spcBef>
                          <a:spcPts val="0"/>
                        </a:spcBef>
                        <a:spcAft>
                          <a:spcPts val="0"/>
                        </a:spcAft>
                      </a:pPr>
                      <a:r>
                        <a:rPr lang="en-GB" sz="1600" dirty="0">
                          <a:effectLst/>
                        </a:rPr>
                        <a:t>5</a:t>
                      </a:r>
                      <a:endParaRPr lang="en-US" sz="1600" dirty="0">
                        <a:solidFill>
                          <a:srgbClr val="000000"/>
                        </a:solidFill>
                        <a:effectLst/>
                        <a:latin typeface="Times New Roman" panose="02020603050405020304" pitchFamily="18" charset="0"/>
                        <a:ea typeface="Calibri" panose="020F0502020204030204" pitchFamily="34" charset="0"/>
                      </a:endParaRPr>
                    </a:p>
                  </a:txBody>
                  <a:tcPr marL="68580" marR="68580" marT="0" marB="0"/>
                </a:tc>
                <a:tc>
                  <a:txBody>
                    <a:bodyPr/>
                    <a:lstStyle/>
                    <a:p>
                      <a:pPr marL="0" marR="0" algn="just">
                        <a:spcBef>
                          <a:spcPts val="0"/>
                        </a:spcBef>
                        <a:spcAft>
                          <a:spcPts val="0"/>
                        </a:spcAft>
                      </a:pPr>
                      <a:r>
                        <a:rPr lang="en-GB" sz="1600" dirty="0">
                          <a:effectLst/>
                        </a:rPr>
                        <a:t>Turn Right</a:t>
                      </a:r>
                      <a:endParaRPr lang="en-US" sz="1600" dirty="0">
                        <a:solidFill>
                          <a:srgbClr val="000000"/>
                        </a:solidFill>
                        <a:effectLst/>
                        <a:latin typeface="Times New Roman" panose="02020603050405020304" pitchFamily="18" charset="0"/>
                        <a:ea typeface="Calibri" panose="020F0502020204030204" pitchFamily="34" charset="0"/>
                      </a:endParaRPr>
                    </a:p>
                  </a:txBody>
                  <a:tcPr marL="68580" marR="68580" marT="0" marB="0"/>
                </a:tc>
                <a:tc>
                  <a:txBody>
                    <a:bodyPr/>
                    <a:lstStyle/>
                    <a:p>
                      <a:pPr marL="0" marR="0" algn="just">
                        <a:spcBef>
                          <a:spcPts val="0"/>
                        </a:spcBef>
                        <a:spcAft>
                          <a:spcPts val="0"/>
                        </a:spcAft>
                      </a:pPr>
                      <a:r>
                        <a:rPr lang="en-GB" sz="1600" dirty="0">
                          <a:effectLst/>
                        </a:rPr>
                        <a:t>Accepted </a:t>
                      </a:r>
                      <a:endParaRPr lang="en-US" sz="1600" dirty="0">
                        <a:solidFill>
                          <a:srgbClr val="000000"/>
                        </a:solidFill>
                        <a:effectLst/>
                        <a:latin typeface="Times New Roman" panose="02020603050405020304" pitchFamily="18" charset="0"/>
                        <a:ea typeface="Calibri" panose="020F0502020204030204" pitchFamily="34" charset="0"/>
                      </a:endParaRPr>
                    </a:p>
                  </a:txBody>
                  <a:tcPr marL="68580" marR="68580" marT="0" marB="0"/>
                </a:tc>
              </a:tr>
              <a:tr h="313257">
                <a:tc>
                  <a:txBody>
                    <a:bodyPr/>
                    <a:lstStyle/>
                    <a:p>
                      <a:pPr marL="0" marR="0" algn="just">
                        <a:spcBef>
                          <a:spcPts val="0"/>
                        </a:spcBef>
                        <a:spcAft>
                          <a:spcPts val="0"/>
                        </a:spcAft>
                      </a:pPr>
                      <a:r>
                        <a:rPr lang="en-GB" sz="1600" dirty="0">
                          <a:effectLst/>
                        </a:rPr>
                        <a:t>6</a:t>
                      </a:r>
                      <a:endParaRPr lang="en-US" sz="1600" dirty="0">
                        <a:solidFill>
                          <a:srgbClr val="000000"/>
                        </a:solidFill>
                        <a:effectLst/>
                        <a:latin typeface="Times New Roman" panose="02020603050405020304" pitchFamily="18" charset="0"/>
                        <a:ea typeface="Calibri" panose="020F0502020204030204" pitchFamily="34" charset="0"/>
                      </a:endParaRPr>
                    </a:p>
                  </a:txBody>
                  <a:tcPr marL="68580" marR="68580" marT="0" marB="0"/>
                </a:tc>
                <a:tc>
                  <a:txBody>
                    <a:bodyPr/>
                    <a:lstStyle/>
                    <a:p>
                      <a:pPr marL="0" marR="0" algn="just">
                        <a:lnSpc>
                          <a:spcPct val="115000"/>
                        </a:lnSpc>
                        <a:spcBef>
                          <a:spcPts val="0"/>
                        </a:spcBef>
                        <a:spcAft>
                          <a:spcPts val="0"/>
                        </a:spcAft>
                      </a:pPr>
                      <a:r>
                        <a:rPr lang="en-US" sz="1600" dirty="0">
                          <a:effectLst/>
                        </a:rPr>
                        <a:t>Stop</a:t>
                      </a:r>
                      <a:endParaRPr lang="en-US" sz="1400" dirty="0">
                        <a:effectLst/>
                        <a:latin typeface="Calibri" panose="020F0502020204030204" pitchFamily="34" charset="0"/>
                        <a:ea typeface="Calibri" panose="020F0502020204030204" pitchFamily="34" charset="0"/>
                        <a:cs typeface="Shruti"/>
                      </a:endParaRPr>
                    </a:p>
                  </a:txBody>
                  <a:tcPr marL="68580" marR="68580" marT="0" marB="0"/>
                </a:tc>
                <a:tc>
                  <a:txBody>
                    <a:bodyPr/>
                    <a:lstStyle/>
                    <a:p>
                      <a:pPr marL="0" marR="0" algn="just">
                        <a:spcBef>
                          <a:spcPts val="0"/>
                        </a:spcBef>
                        <a:spcAft>
                          <a:spcPts val="0"/>
                        </a:spcAft>
                      </a:pPr>
                      <a:r>
                        <a:rPr lang="en-GB" sz="1600" dirty="0">
                          <a:effectLst/>
                        </a:rPr>
                        <a:t>Accepted </a:t>
                      </a:r>
                      <a:endParaRPr lang="en-US" sz="1600" dirty="0">
                        <a:solidFill>
                          <a:srgbClr val="000000"/>
                        </a:solidFill>
                        <a:effectLst/>
                        <a:latin typeface="Times New Roman" panose="02020603050405020304" pitchFamily="18" charset="0"/>
                        <a:ea typeface="Calibri" panose="020F0502020204030204" pitchFamily="34" charset="0"/>
                      </a:endParaRPr>
                    </a:p>
                  </a:txBody>
                  <a:tcPr marL="68580" marR="68580" marT="0" marB="0"/>
                </a:tc>
              </a:tr>
              <a:tr h="305475">
                <a:tc>
                  <a:txBody>
                    <a:bodyPr/>
                    <a:lstStyle/>
                    <a:p>
                      <a:pPr marL="0" marR="0" algn="just">
                        <a:lnSpc>
                          <a:spcPct val="115000"/>
                        </a:lnSpc>
                        <a:spcBef>
                          <a:spcPts val="0"/>
                        </a:spcBef>
                        <a:spcAft>
                          <a:spcPts val="0"/>
                        </a:spcAft>
                      </a:pPr>
                      <a:r>
                        <a:rPr lang="en-US" sz="1600" dirty="0">
                          <a:effectLst/>
                        </a:rPr>
                        <a:t>7</a:t>
                      </a:r>
                      <a:endParaRPr lang="en-US" sz="1400" dirty="0">
                        <a:effectLst/>
                        <a:latin typeface="Calibri" panose="020F0502020204030204" pitchFamily="34" charset="0"/>
                        <a:ea typeface="Calibri" panose="020F0502020204030204" pitchFamily="34" charset="0"/>
                        <a:cs typeface="Shruti"/>
                      </a:endParaRPr>
                    </a:p>
                  </a:txBody>
                  <a:tcPr marL="68580" marR="68580" marT="0" marB="0"/>
                </a:tc>
                <a:tc>
                  <a:txBody>
                    <a:bodyPr/>
                    <a:lstStyle/>
                    <a:p>
                      <a:pPr marL="0" marR="0" algn="just">
                        <a:lnSpc>
                          <a:spcPct val="115000"/>
                        </a:lnSpc>
                        <a:spcBef>
                          <a:spcPts val="0"/>
                        </a:spcBef>
                        <a:spcAft>
                          <a:spcPts val="0"/>
                        </a:spcAft>
                      </a:pPr>
                      <a:r>
                        <a:rPr lang="en-US" sz="1600" dirty="0">
                          <a:effectLst/>
                        </a:rPr>
                        <a:t>Ultrasonic sensor reading</a:t>
                      </a:r>
                      <a:endParaRPr lang="en-US" sz="1400" dirty="0">
                        <a:effectLst/>
                        <a:latin typeface="Calibri" panose="020F0502020204030204" pitchFamily="34" charset="0"/>
                        <a:ea typeface="Calibri" panose="020F0502020204030204" pitchFamily="34" charset="0"/>
                        <a:cs typeface="Shruti"/>
                      </a:endParaRPr>
                    </a:p>
                  </a:txBody>
                  <a:tcPr marL="68580" marR="68580" marT="0" marB="0"/>
                </a:tc>
                <a:tc>
                  <a:txBody>
                    <a:bodyPr/>
                    <a:lstStyle/>
                    <a:p>
                      <a:pPr marL="0" marR="0" algn="just">
                        <a:spcBef>
                          <a:spcPts val="0"/>
                        </a:spcBef>
                        <a:spcAft>
                          <a:spcPts val="0"/>
                        </a:spcAft>
                      </a:pPr>
                      <a:r>
                        <a:rPr lang="en-GB" sz="1600" dirty="0">
                          <a:effectLst/>
                        </a:rPr>
                        <a:t>Accepted </a:t>
                      </a:r>
                      <a:endParaRPr lang="en-US" sz="1600" dirty="0">
                        <a:solidFill>
                          <a:srgbClr val="000000"/>
                        </a:solidFill>
                        <a:effectLst/>
                        <a:latin typeface="Times New Roman" panose="02020603050405020304" pitchFamily="18" charset="0"/>
                        <a:ea typeface="Calibri" panose="020F0502020204030204" pitchFamily="34" charset="0"/>
                      </a:endParaRPr>
                    </a:p>
                  </a:txBody>
                  <a:tcPr marL="68580" marR="68580" marT="0" marB="0"/>
                </a:tc>
              </a:tr>
              <a:tr h="305475">
                <a:tc>
                  <a:txBody>
                    <a:bodyPr/>
                    <a:lstStyle/>
                    <a:p>
                      <a:pPr marL="0" marR="0" algn="just">
                        <a:lnSpc>
                          <a:spcPct val="115000"/>
                        </a:lnSpc>
                        <a:spcBef>
                          <a:spcPts val="0"/>
                        </a:spcBef>
                        <a:spcAft>
                          <a:spcPts val="0"/>
                        </a:spcAft>
                      </a:pPr>
                      <a:r>
                        <a:rPr lang="en-US" sz="1600" dirty="0">
                          <a:effectLst/>
                        </a:rPr>
                        <a:t>8</a:t>
                      </a:r>
                      <a:endParaRPr lang="en-US" sz="1400" dirty="0">
                        <a:effectLst/>
                        <a:latin typeface="Calibri" panose="020F0502020204030204" pitchFamily="34" charset="0"/>
                        <a:ea typeface="Calibri" panose="020F0502020204030204" pitchFamily="34" charset="0"/>
                        <a:cs typeface="Shruti"/>
                      </a:endParaRPr>
                    </a:p>
                  </a:txBody>
                  <a:tcPr marL="68580" marR="68580" marT="0" marB="0"/>
                </a:tc>
                <a:tc>
                  <a:txBody>
                    <a:bodyPr/>
                    <a:lstStyle/>
                    <a:p>
                      <a:pPr marL="0" marR="0" algn="just">
                        <a:lnSpc>
                          <a:spcPct val="115000"/>
                        </a:lnSpc>
                        <a:spcBef>
                          <a:spcPts val="0"/>
                        </a:spcBef>
                        <a:spcAft>
                          <a:spcPts val="0"/>
                        </a:spcAft>
                      </a:pPr>
                      <a:r>
                        <a:rPr lang="en-US" sz="1600" dirty="0">
                          <a:effectLst/>
                        </a:rPr>
                        <a:t>IR Sensor reading </a:t>
                      </a:r>
                      <a:endParaRPr lang="en-US" sz="1400" dirty="0">
                        <a:effectLst/>
                        <a:latin typeface="Calibri" panose="020F0502020204030204" pitchFamily="34" charset="0"/>
                        <a:ea typeface="Calibri" panose="020F0502020204030204" pitchFamily="34" charset="0"/>
                        <a:cs typeface="Shruti"/>
                      </a:endParaRPr>
                    </a:p>
                  </a:txBody>
                  <a:tcPr marL="68580" marR="68580" marT="0" marB="0"/>
                </a:tc>
                <a:tc>
                  <a:txBody>
                    <a:bodyPr/>
                    <a:lstStyle/>
                    <a:p>
                      <a:pPr marL="0" marR="0" algn="just">
                        <a:spcBef>
                          <a:spcPts val="0"/>
                        </a:spcBef>
                        <a:spcAft>
                          <a:spcPts val="0"/>
                        </a:spcAft>
                      </a:pPr>
                      <a:r>
                        <a:rPr lang="en-GB" sz="1600" dirty="0">
                          <a:effectLst/>
                        </a:rPr>
                        <a:t>Accepted </a:t>
                      </a:r>
                      <a:endParaRPr lang="en-US" sz="1600" dirty="0">
                        <a:solidFill>
                          <a:srgbClr val="000000"/>
                        </a:solidFill>
                        <a:effectLst/>
                        <a:latin typeface="Times New Roman" panose="02020603050405020304" pitchFamily="18" charset="0"/>
                        <a:ea typeface="Calibri" panose="020F0502020204030204" pitchFamily="34" charset="0"/>
                      </a:endParaRPr>
                    </a:p>
                  </a:txBody>
                  <a:tcPr marL="68580" marR="68580" marT="0" marB="0"/>
                </a:tc>
              </a:tr>
            </a:tbl>
          </a:graphicData>
        </a:graphic>
      </p:graphicFrame>
      <p:grpSp>
        <p:nvGrpSpPr>
          <p:cNvPr id="43" name="Group 42"/>
          <p:cNvGrpSpPr/>
          <p:nvPr/>
        </p:nvGrpSpPr>
        <p:grpSpPr>
          <a:xfrm>
            <a:off x="6327896" y="1562209"/>
            <a:ext cx="4968771" cy="5032957"/>
            <a:chOff x="26740341" y="4825383"/>
            <a:chExt cx="4968771" cy="5032957"/>
          </a:xfrm>
        </p:grpSpPr>
        <p:pic>
          <p:nvPicPr>
            <p:cNvPr id="44" name="Picture 4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770096" y="6611035"/>
              <a:ext cx="4939016" cy="3247305"/>
            </a:xfrm>
            <a:prstGeom prst="rect">
              <a:avLst/>
            </a:prstGeom>
          </p:spPr>
        </p:pic>
        <p:grpSp>
          <p:nvGrpSpPr>
            <p:cNvPr id="45" name="Group 44"/>
            <p:cNvGrpSpPr/>
            <p:nvPr/>
          </p:nvGrpSpPr>
          <p:grpSpPr>
            <a:xfrm>
              <a:off x="26740341" y="4825383"/>
              <a:ext cx="4875988" cy="4234234"/>
              <a:chOff x="26740341" y="4825383"/>
              <a:chExt cx="4875988" cy="4234234"/>
            </a:xfrm>
          </p:grpSpPr>
          <p:sp>
            <p:nvSpPr>
              <p:cNvPr id="46" name="TextBox 343"/>
              <p:cNvSpPr txBox="1"/>
              <p:nvPr/>
            </p:nvSpPr>
            <p:spPr>
              <a:xfrm flipH="1">
                <a:off x="27566238" y="7181067"/>
                <a:ext cx="236516" cy="338554"/>
              </a:xfrm>
              <a:prstGeom prst="rect">
                <a:avLst/>
              </a:prstGeom>
              <a:noFill/>
            </p:spPr>
            <p:txBody>
              <a:bodyPr wrap="square" rtlCol="0">
                <a:spAutoFit/>
              </a:bodyPr>
              <a:lstStyle/>
              <a:p>
                <a:pPr marL="0" marR="0" algn="ctr">
                  <a:spcBef>
                    <a:spcPts val="0"/>
                  </a:spcBef>
                  <a:spcAft>
                    <a:spcPts val="0"/>
                  </a:spcAft>
                </a:pPr>
                <a:r>
                  <a:rPr lang="en-US" sz="1600" dirty="0" smtClean="0">
                    <a:effectLst/>
                    <a:latin typeface="Times New Roman" panose="02020603050405020304" pitchFamily="18" charset="0"/>
                    <a:ea typeface="Times New Roman" panose="02020603050405020304" pitchFamily="18" charset="0"/>
                    <a:cs typeface="Times New Roman" panose="02020603050405020304" pitchFamily="18" charset="0"/>
                  </a:rPr>
                  <a:t>2</a:t>
                </a:r>
                <a:endParaRPr lang="en-US" sz="1600" dirty="0">
                  <a:effectLst/>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47" name="TextBox 343"/>
              <p:cNvSpPr txBox="1"/>
              <p:nvPr/>
            </p:nvSpPr>
            <p:spPr>
              <a:xfrm flipH="1">
                <a:off x="28430626" y="7162072"/>
                <a:ext cx="236516" cy="338554"/>
              </a:xfrm>
              <a:prstGeom prst="rect">
                <a:avLst/>
              </a:prstGeom>
              <a:noFill/>
            </p:spPr>
            <p:txBody>
              <a:bodyPr wrap="square" rtlCol="0">
                <a:spAutoFit/>
              </a:bodyPr>
              <a:lstStyle/>
              <a:p>
                <a:pPr marL="0" marR="0" algn="ctr">
                  <a:spcBef>
                    <a:spcPts val="0"/>
                  </a:spcBef>
                  <a:spcAft>
                    <a:spcPts val="0"/>
                  </a:spcAft>
                </a:pPr>
                <a:r>
                  <a:rPr lang="en-US" sz="1600" dirty="0" smtClean="0">
                    <a:effectLst/>
                    <a:latin typeface="Times New Roman" panose="02020603050405020304" pitchFamily="18" charset="0"/>
                    <a:ea typeface="Times New Roman" panose="02020603050405020304" pitchFamily="18" charset="0"/>
                    <a:cs typeface="Times New Roman" panose="02020603050405020304" pitchFamily="18" charset="0"/>
                  </a:rPr>
                  <a:t>3</a:t>
                </a:r>
                <a:endParaRPr lang="en-US" sz="1600" dirty="0">
                  <a:effectLst/>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48" name="TextBox 343"/>
              <p:cNvSpPr txBox="1"/>
              <p:nvPr/>
            </p:nvSpPr>
            <p:spPr>
              <a:xfrm flipH="1">
                <a:off x="30384243" y="7141024"/>
                <a:ext cx="236516" cy="338554"/>
              </a:xfrm>
              <a:prstGeom prst="rect">
                <a:avLst/>
              </a:prstGeom>
              <a:noFill/>
            </p:spPr>
            <p:txBody>
              <a:bodyPr wrap="square" rtlCol="0">
                <a:spAutoFit/>
              </a:bodyPr>
              <a:lstStyle/>
              <a:p>
                <a:pPr marL="0" marR="0" algn="ctr">
                  <a:spcBef>
                    <a:spcPts val="0"/>
                  </a:spcBef>
                  <a:spcAft>
                    <a:spcPts val="0"/>
                  </a:spcAft>
                </a:pPr>
                <a:r>
                  <a:rPr lang="en-US" sz="1600" dirty="0">
                    <a:latin typeface="Times New Roman" panose="02020603050405020304" pitchFamily="18" charset="0"/>
                    <a:ea typeface="Times New Roman" panose="02020603050405020304" pitchFamily="18" charset="0"/>
                    <a:cs typeface="Times New Roman" panose="02020603050405020304" pitchFamily="18" charset="0"/>
                  </a:rPr>
                  <a:t>5</a:t>
                </a:r>
                <a:endParaRPr lang="en-US" sz="1600" dirty="0">
                  <a:effectLst/>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49" name="TextBox 343"/>
              <p:cNvSpPr txBox="1"/>
              <p:nvPr/>
            </p:nvSpPr>
            <p:spPr>
              <a:xfrm flipH="1">
                <a:off x="29594558" y="7158870"/>
                <a:ext cx="236516" cy="338554"/>
              </a:xfrm>
              <a:prstGeom prst="rect">
                <a:avLst/>
              </a:prstGeom>
              <a:noFill/>
            </p:spPr>
            <p:txBody>
              <a:bodyPr wrap="square" rtlCol="0">
                <a:spAutoFit/>
              </a:bodyPr>
              <a:lstStyle/>
              <a:p>
                <a:pPr marL="0" marR="0" algn="ctr">
                  <a:spcBef>
                    <a:spcPts val="0"/>
                  </a:spcBef>
                  <a:spcAft>
                    <a:spcPts val="0"/>
                  </a:spcAft>
                </a:pPr>
                <a:r>
                  <a:rPr lang="en-US" sz="1600" dirty="0" smtClean="0">
                    <a:effectLst/>
                    <a:latin typeface="Times New Roman" panose="02020603050405020304" pitchFamily="18" charset="0"/>
                    <a:ea typeface="Times New Roman" panose="02020603050405020304" pitchFamily="18" charset="0"/>
                    <a:cs typeface="Times New Roman" panose="02020603050405020304" pitchFamily="18" charset="0"/>
                  </a:rPr>
                  <a:t>4</a:t>
                </a:r>
                <a:endParaRPr lang="en-US" sz="1600" dirty="0">
                  <a:effectLst/>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50" name="TextBox 343"/>
              <p:cNvSpPr txBox="1"/>
              <p:nvPr/>
            </p:nvSpPr>
            <p:spPr>
              <a:xfrm flipH="1">
                <a:off x="31173928" y="7162072"/>
                <a:ext cx="236516" cy="338554"/>
              </a:xfrm>
              <a:prstGeom prst="rect">
                <a:avLst/>
              </a:prstGeom>
              <a:noFill/>
            </p:spPr>
            <p:txBody>
              <a:bodyPr wrap="square" rtlCol="0">
                <a:spAutoFit/>
              </a:bodyPr>
              <a:lstStyle/>
              <a:p>
                <a:pPr marL="0" marR="0" algn="ctr">
                  <a:spcBef>
                    <a:spcPts val="0"/>
                  </a:spcBef>
                  <a:spcAft>
                    <a:spcPts val="0"/>
                  </a:spcAft>
                </a:pPr>
                <a:r>
                  <a:rPr lang="en-US" sz="1600" dirty="0">
                    <a:latin typeface="Times New Roman" panose="02020603050405020304" pitchFamily="18" charset="0"/>
                    <a:ea typeface="Times New Roman" panose="02020603050405020304" pitchFamily="18" charset="0"/>
                    <a:cs typeface="Times New Roman" panose="02020603050405020304" pitchFamily="18" charset="0"/>
                  </a:rPr>
                  <a:t>6</a:t>
                </a:r>
                <a:endParaRPr lang="en-US" sz="1600" dirty="0">
                  <a:effectLst/>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51" name="TextBox 343"/>
              <p:cNvSpPr txBox="1"/>
              <p:nvPr/>
            </p:nvSpPr>
            <p:spPr>
              <a:xfrm flipH="1">
                <a:off x="28705245" y="6922031"/>
                <a:ext cx="236516" cy="338554"/>
              </a:xfrm>
              <a:prstGeom prst="rect">
                <a:avLst/>
              </a:prstGeom>
              <a:noFill/>
            </p:spPr>
            <p:txBody>
              <a:bodyPr wrap="square" rtlCol="0">
                <a:spAutoFit/>
              </a:bodyPr>
              <a:lstStyle/>
              <a:p>
                <a:pPr marL="0" marR="0" algn="ctr">
                  <a:spcBef>
                    <a:spcPts val="0"/>
                  </a:spcBef>
                  <a:spcAft>
                    <a:spcPts val="0"/>
                  </a:spcAft>
                </a:pPr>
                <a:r>
                  <a:rPr lang="en-US" sz="1600" dirty="0" smtClean="0">
                    <a:effectLst/>
                    <a:latin typeface="Times New Roman" panose="02020603050405020304" pitchFamily="18" charset="0"/>
                    <a:ea typeface="Times New Roman" panose="02020603050405020304" pitchFamily="18" charset="0"/>
                    <a:cs typeface="Times New Roman" panose="02020603050405020304" pitchFamily="18" charset="0"/>
                  </a:rPr>
                  <a:t>8</a:t>
                </a:r>
                <a:endParaRPr lang="en-US" sz="1600" dirty="0">
                  <a:effectLst/>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52" name="TextBox 343"/>
              <p:cNvSpPr txBox="1"/>
              <p:nvPr/>
            </p:nvSpPr>
            <p:spPr>
              <a:xfrm flipH="1">
                <a:off x="26751628" y="6890320"/>
                <a:ext cx="236516" cy="338554"/>
              </a:xfrm>
              <a:prstGeom prst="rect">
                <a:avLst/>
              </a:prstGeom>
              <a:noFill/>
            </p:spPr>
            <p:txBody>
              <a:bodyPr wrap="square" rtlCol="0">
                <a:spAutoFit/>
              </a:bodyPr>
              <a:lstStyle/>
              <a:p>
                <a:pPr marL="0" marR="0" algn="ctr">
                  <a:spcBef>
                    <a:spcPts val="0"/>
                  </a:spcBef>
                  <a:spcAft>
                    <a:spcPts val="0"/>
                  </a:spcAft>
                </a:pPr>
                <a:r>
                  <a:rPr lang="en-US" sz="1600" dirty="0">
                    <a:latin typeface="Times New Roman" panose="02020603050405020304" pitchFamily="18" charset="0"/>
                    <a:ea typeface="Times New Roman" panose="02020603050405020304" pitchFamily="18" charset="0"/>
                    <a:cs typeface="Times New Roman" panose="02020603050405020304" pitchFamily="18" charset="0"/>
                  </a:rPr>
                  <a:t>7</a:t>
                </a:r>
                <a:endParaRPr lang="en-US" sz="1600" dirty="0">
                  <a:effectLst/>
                  <a:latin typeface="Times New Roman" panose="02020603050405020304" pitchFamily="18" charset="0"/>
                  <a:ea typeface="Times New Roman" panose="02020603050405020304" pitchFamily="18" charset="0"/>
                  <a:cs typeface="Times New Roman" panose="02020603050405020304" pitchFamily="18" charset="0"/>
                </a:endParaRPr>
              </a:p>
            </p:txBody>
          </p:sp>
          <p:pic>
            <p:nvPicPr>
              <p:cNvPr id="53" name="Picture 5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330329" y="4825383"/>
                <a:ext cx="2286000" cy="1419651"/>
              </a:xfrm>
              <a:prstGeom prst="rect">
                <a:avLst/>
              </a:prstGeom>
            </p:spPr>
          </p:pic>
          <p:pic>
            <p:nvPicPr>
              <p:cNvPr id="54" name="Picture 5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6740341" y="4853221"/>
                <a:ext cx="2286000" cy="1391813"/>
              </a:xfrm>
              <a:prstGeom prst="rect">
                <a:avLst/>
              </a:prstGeom>
            </p:spPr>
          </p:pic>
          <p:pic>
            <p:nvPicPr>
              <p:cNvPr id="55" name="Picture 54"/>
              <p:cNvPicPr>
                <a:picLocks noChangeAspect="1"/>
              </p:cNvPicPr>
              <p:nvPr/>
            </p:nvPicPr>
            <p:blipFill rotWithShape="1">
              <a:blip r:embed="rId5">
                <a:extLst>
                  <a:ext uri="{28A0092B-C50C-407E-A947-70E740481C1C}">
                    <a14:useLocalDpi xmlns:a14="http://schemas.microsoft.com/office/drawing/2010/main" val="0"/>
                  </a:ext>
                </a:extLst>
              </a:blip>
              <a:srcRect l="-692" t="5269" r="1626" b="1636"/>
              <a:stretch/>
            </p:blipFill>
            <p:spPr>
              <a:xfrm>
                <a:off x="26751628" y="7706305"/>
                <a:ext cx="2487976" cy="1353312"/>
              </a:xfrm>
              <a:prstGeom prst="rect">
                <a:avLst/>
              </a:prstGeom>
            </p:spPr>
          </p:pic>
        </p:grpSp>
      </p:grpSp>
      <p:sp>
        <p:nvSpPr>
          <p:cNvPr id="56" name="Date Placeholder 55"/>
          <p:cNvSpPr>
            <a:spLocks noGrp="1"/>
          </p:cNvSpPr>
          <p:nvPr>
            <p:ph type="dt" sz="half" idx="10"/>
          </p:nvPr>
        </p:nvSpPr>
        <p:spPr/>
        <p:txBody>
          <a:bodyPr/>
          <a:lstStyle/>
          <a:p>
            <a:r>
              <a:rPr lang="en-US" dirty="0" smtClean="0"/>
              <a:t>15/5/2016</a:t>
            </a:r>
            <a:endParaRPr lang="en-US" dirty="0"/>
          </a:p>
        </p:txBody>
      </p:sp>
      <p:sp>
        <p:nvSpPr>
          <p:cNvPr id="57" name="Footer Placeholder 56"/>
          <p:cNvSpPr>
            <a:spLocks noGrp="1"/>
          </p:cNvSpPr>
          <p:nvPr>
            <p:ph type="ftr" sz="quarter" idx="11"/>
          </p:nvPr>
        </p:nvSpPr>
        <p:spPr/>
        <p:txBody>
          <a:bodyPr/>
          <a:lstStyle/>
          <a:p>
            <a:r>
              <a:rPr lang="en-US" dirty="0" smtClean="0"/>
              <a:t>VATSAL N SHAH : IOT ROBOT</a:t>
            </a:r>
            <a:endParaRPr lang="en-US" dirty="0"/>
          </a:p>
        </p:txBody>
      </p:sp>
      <p:sp>
        <p:nvSpPr>
          <p:cNvPr id="58" name="Slide Number Placeholder 57"/>
          <p:cNvSpPr>
            <a:spLocks noGrp="1"/>
          </p:cNvSpPr>
          <p:nvPr>
            <p:ph type="sldNum" sz="quarter" idx="12"/>
          </p:nvPr>
        </p:nvSpPr>
        <p:spPr/>
        <p:txBody>
          <a:bodyPr/>
          <a:lstStyle/>
          <a:p>
            <a:fld id="{0FF54DE5-C571-48E8-A5BC-B369434E2F44}" type="slidenum">
              <a:rPr lang="en-US" smtClean="0"/>
              <a:t>18</a:t>
            </a:fld>
            <a:endParaRPr lang="en-US" dirty="0"/>
          </a:p>
        </p:txBody>
      </p:sp>
    </p:spTree>
    <p:extLst>
      <p:ext uri="{BB962C8B-B14F-4D97-AF65-F5344CB8AC3E}">
        <p14:creationId xmlns:p14="http://schemas.microsoft.com/office/powerpoint/2010/main" val="3197023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 </a:t>
            </a:r>
            <a:endParaRPr lang="en-US" dirty="0"/>
          </a:p>
        </p:txBody>
      </p:sp>
      <p:sp>
        <p:nvSpPr>
          <p:cNvPr id="3" name="Content Placeholder 2"/>
          <p:cNvSpPr>
            <a:spLocks noGrp="1"/>
          </p:cNvSpPr>
          <p:nvPr>
            <p:ph idx="1"/>
          </p:nvPr>
        </p:nvSpPr>
        <p:spPr/>
        <p:txBody>
          <a:bodyPr>
            <a:normAutofit/>
          </a:bodyPr>
          <a:lstStyle/>
          <a:p>
            <a:pPr algn="just"/>
            <a:r>
              <a:rPr lang="en-US" sz="1800" dirty="0">
                <a:latin typeface="Times New Roman" panose="02020603050405020304" pitchFamily="18" charset="0"/>
                <a:cs typeface="Times New Roman" panose="02020603050405020304" pitchFamily="18" charset="0"/>
              </a:rPr>
              <a:t>During the course of the project I gained knowledge of Java I also gained knowledge of the </a:t>
            </a:r>
            <a:r>
              <a:rPr lang="en-US" sz="1800" dirty="0" smtClean="0">
                <a:latin typeface="Times New Roman" panose="02020603050405020304" pitchFamily="18" charset="0"/>
                <a:cs typeface="Times New Roman" panose="02020603050405020304" pitchFamily="18" charset="0"/>
              </a:rPr>
              <a:t>Raspberry </a:t>
            </a:r>
            <a:r>
              <a:rPr lang="en-US" sz="1800" dirty="0">
                <a:latin typeface="Times New Roman" panose="02020603050405020304" pitchFamily="18" charset="0"/>
                <a:cs typeface="Times New Roman" panose="02020603050405020304" pitchFamily="18" charset="0"/>
              </a:rPr>
              <a:t>P</a:t>
            </a:r>
            <a:r>
              <a:rPr lang="en-US" sz="1800" dirty="0" smtClean="0">
                <a:latin typeface="Times New Roman" panose="02020603050405020304" pitchFamily="18" charset="0"/>
                <a:cs typeface="Times New Roman" panose="02020603050405020304" pitchFamily="18" charset="0"/>
              </a:rPr>
              <a:t>i </a:t>
            </a:r>
            <a:r>
              <a:rPr lang="en-US" sz="1800" dirty="0">
                <a:latin typeface="Times New Roman" panose="02020603050405020304" pitchFamily="18" charset="0"/>
                <a:cs typeface="Times New Roman" panose="02020603050405020304" pitchFamily="18" charset="0"/>
              </a:rPr>
              <a:t>technology and what the small computer is capable of. </a:t>
            </a:r>
            <a:endParaRPr lang="en-US" sz="1800" dirty="0" smtClean="0">
              <a:latin typeface="Times New Roman" panose="02020603050405020304" pitchFamily="18" charset="0"/>
              <a:cs typeface="Times New Roman" panose="02020603050405020304" pitchFamily="18" charset="0"/>
            </a:endParaRPr>
          </a:p>
          <a:p>
            <a:pPr algn="just"/>
            <a:r>
              <a:rPr lang="en-US" sz="1800" dirty="0" smtClean="0">
                <a:latin typeface="Times New Roman" panose="02020603050405020304" pitchFamily="18" charset="0"/>
                <a:cs typeface="Times New Roman" panose="02020603050405020304" pitchFamily="18" charset="0"/>
              </a:rPr>
              <a:t>After </a:t>
            </a:r>
            <a:r>
              <a:rPr lang="en-US" sz="1800" dirty="0">
                <a:latin typeface="Times New Roman" panose="02020603050405020304" pitchFamily="18" charset="0"/>
                <a:cs typeface="Times New Roman" panose="02020603050405020304" pitchFamily="18" charset="0"/>
              </a:rPr>
              <a:t>knowing the capabilities of raspberry pi and the applications it could have in the field of robotics, and </a:t>
            </a:r>
            <a:r>
              <a:rPr lang="en-US" sz="1800" dirty="0" smtClean="0">
                <a:latin typeface="Times New Roman" panose="02020603050405020304" pitchFamily="18" charset="0"/>
                <a:cs typeface="Times New Roman" panose="02020603050405020304" pitchFamily="18" charset="0"/>
              </a:rPr>
              <a:t>IOT </a:t>
            </a:r>
            <a:r>
              <a:rPr lang="en-US" sz="1800" dirty="0">
                <a:latin typeface="Times New Roman" panose="02020603050405020304" pitchFamily="18" charset="0"/>
                <a:cs typeface="Times New Roman" panose="02020603050405020304" pitchFamily="18" charset="0"/>
              </a:rPr>
              <a:t>it actually has made me to think of doing more research work on the raspberry pi for the robotic and </a:t>
            </a:r>
            <a:r>
              <a:rPr lang="en-US" sz="1800" dirty="0" smtClean="0">
                <a:latin typeface="Times New Roman" panose="02020603050405020304" pitchFamily="18" charset="0"/>
                <a:cs typeface="Times New Roman" panose="02020603050405020304" pitchFamily="18" charset="0"/>
              </a:rPr>
              <a:t>IOT </a:t>
            </a:r>
            <a:r>
              <a:rPr lang="en-US" sz="1800" dirty="0">
                <a:latin typeface="Times New Roman" panose="02020603050405020304" pitchFamily="18" charset="0"/>
                <a:cs typeface="Times New Roman" panose="02020603050405020304" pitchFamily="18" charset="0"/>
              </a:rPr>
              <a:t>applications. </a:t>
            </a:r>
            <a:endParaRPr lang="en-US" sz="1800" dirty="0" smtClean="0">
              <a:latin typeface="Times New Roman" panose="02020603050405020304" pitchFamily="18" charset="0"/>
              <a:cs typeface="Times New Roman" panose="02020603050405020304" pitchFamily="18" charset="0"/>
            </a:endParaRPr>
          </a:p>
          <a:p>
            <a:pPr algn="just"/>
            <a:r>
              <a:rPr lang="en-US" sz="1800" dirty="0">
                <a:latin typeface="Times New Roman" panose="02020603050405020304" pitchFamily="18" charset="0"/>
                <a:cs typeface="Times New Roman" panose="02020603050405020304" pitchFamily="18" charset="0"/>
              </a:rPr>
              <a:t>The challenges that I faced during the course of the project were that of the time constrain, as I had to learn about the raspberry pi and then learn programming in Java and HTML. </a:t>
            </a:r>
            <a:endParaRPr lang="en-US" sz="1800" dirty="0" smtClean="0">
              <a:latin typeface="Times New Roman" panose="02020603050405020304" pitchFamily="18" charset="0"/>
              <a:cs typeface="Times New Roman" panose="02020603050405020304" pitchFamily="18" charset="0"/>
            </a:endParaRPr>
          </a:p>
          <a:p>
            <a:pPr algn="just"/>
            <a:r>
              <a:rPr lang="en-US" sz="1800" dirty="0" smtClean="0">
                <a:latin typeface="Times New Roman" panose="02020603050405020304" pitchFamily="18" charset="0"/>
                <a:cs typeface="Times New Roman" panose="02020603050405020304" pitchFamily="18" charset="0"/>
              </a:rPr>
              <a:t>Then </a:t>
            </a:r>
            <a:r>
              <a:rPr lang="en-US" sz="1800" dirty="0">
                <a:latin typeface="Times New Roman" panose="02020603050405020304" pitchFamily="18" charset="0"/>
                <a:cs typeface="Times New Roman" panose="02020603050405020304" pitchFamily="18" charset="0"/>
              </a:rPr>
              <a:t>during the programming of the server client interfaces the problems of calling functions with a button press. </a:t>
            </a:r>
            <a:endParaRPr lang="en-US" sz="1800" dirty="0" smtClean="0">
              <a:latin typeface="Times New Roman" panose="02020603050405020304" pitchFamily="18" charset="0"/>
              <a:cs typeface="Times New Roman" panose="02020603050405020304" pitchFamily="18" charset="0"/>
            </a:endParaRPr>
          </a:p>
          <a:p>
            <a:pPr algn="just"/>
            <a:r>
              <a:rPr lang="en-US" sz="1800" dirty="0" smtClean="0">
                <a:latin typeface="Times New Roman" panose="02020603050405020304" pitchFamily="18" charset="0"/>
                <a:cs typeface="Times New Roman" panose="02020603050405020304" pitchFamily="18" charset="0"/>
              </a:rPr>
              <a:t>One </a:t>
            </a:r>
            <a:r>
              <a:rPr lang="en-US" sz="1800" dirty="0">
                <a:latin typeface="Times New Roman" panose="02020603050405020304" pitchFamily="18" charset="0"/>
                <a:cs typeface="Times New Roman" panose="02020603050405020304" pitchFamily="18" charset="0"/>
              </a:rPr>
              <a:t>of the main challenges that No output comes when some functions are called from software side. </a:t>
            </a:r>
            <a:endParaRPr lang="en-US" sz="1800" dirty="0" smtClean="0">
              <a:latin typeface="Times New Roman" panose="02020603050405020304" pitchFamily="18" charset="0"/>
              <a:cs typeface="Times New Roman" panose="02020603050405020304" pitchFamily="18" charset="0"/>
            </a:endParaRPr>
          </a:p>
          <a:p>
            <a:pPr algn="just"/>
            <a:r>
              <a:rPr lang="en-US" sz="1800" dirty="0" smtClean="0">
                <a:latin typeface="Times New Roman" panose="02020603050405020304" pitchFamily="18" charset="0"/>
                <a:cs typeface="Times New Roman" panose="02020603050405020304" pitchFamily="18" charset="0"/>
              </a:rPr>
              <a:t>If </a:t>
            </a:r>
            <a:r>
              <a:rPr lang="en-US" sz="1800" dirty="0">
                <a:latin typeface="Times New Roman" panose="02020603050405020304" pitchFamily="18" charset="0"/>
                <a:cs typeface="Times New Roman" panose="02020603050405020304" pitchFamily="18" charset="0"/>
              </a:rPr>
              <a:t>given an opportunity to work again on the same technology i.e. the raspberry pi and </a:t>
            </a:r>
            <a:r>
              <a:rPr lang="en-US" sz="1800" dirty="0" smtClean="0">
                <a:latin typeface="Times New Roman" panose="02020603050405020304" pitchFamily="18" charset="0"/>
                <a:cs typeface="Times New Roman" panose="02020603050405020304" pitchFamily="18" charset="0"/>
              </a:rPr>
              <a:t>IOT </a:t>
            </a:r>
            <a:r>
              <a:rPr lang="en-US" sz="1800" dirty="0">
                <a:latin typeface="Times New Roman" panose="02020603050405020304" pitchFamily="18" charset="0"/>
                <a:cs typeface="Times New Roman" panose="02020603050405020304" pitchFamily="18" charset="0"/>
              </a:rPr>
              <a:t>technology or on a project like this where the raspberry pi is used for any kind off application I would be happy to take it up.</a:t>
            </a:r>
          </a:p>
          <a:p>
            <a:pPr algn="just"/>
            <a:endParaRPr lang="en-US" sz="1800" dirty="0">
              <a:latin typeface="Times New Roman" panose="02020603050405020304" pitchFamily="18" charset="0"/>
              <a:cs typeface="Times New Roman" panose="02020603050405020304" pitchFamily="18" charset="0"/>
            </a:endParaRPr>
          </a:p>
          <a:p>
            <a:pPr algn="just"/>
            <a:endParaRPr lang="en-US" sz="1800"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r>
              <a:rPr lang="en-US" dirty="0" smtClean="0"/>
              <a:t>15/5/2016</a:t>
            </a:r>
            <a:endParaRPr lang="en-US" dirty="0"/>
          </a:p>
        </p:txBody>
      </p:sp>
      <p:sp>
        <p:nvSpPr>
          <p:cNvPr id="5" name="Footer Placeholder 4"/>
          <p:cNvSpPr>
            <a:spLocks noGrp="1"/>
          </p:cNvSpPr>
          <p:nvPr>
            <p:ph type="ftr" sz="quarter" idx="11"/>
          </p:nvPr>
        </p:nvSpPr>
        <p:spPr/>
        <p:txBody>
          <a:bodyPr/>
          <a:lstStyle/>
          <a:p>
            <a:r>
              <a:rPr lang="en-US" dirty="0" smtClean="0"/>
              <a:t>VATSAL N SHAH : IOT ROBOT</a:t>
            </a:r>
            <a:endParaRPr lang="en-US" dirty="0"/>
          </a:p>
        </p:txBody>
      </p:sp>
      <p:sp>
        <p:nvSpPr>
          <p:cNvPr id="6" name="Slide Number Placeholder 5"/>
          <p:cNvSpPr>
            <a:spLocks noGrp="1"/>
          </p:cNvSpPr>
          <p:nvPr>
            <p:ph type="sldNum" sz="quarter" idx="12"/>
          </p:nvPr>
        </p:nvSpPr>
        <p:spPr/>
        <p:txBody>
          <a:bodyPr/>
          <a:lstStyle/>
          <a:p>
            <a:fld id="{0FF54DE5-C571-48E8-A5BC-B369434E2F44}" type="slidenum">
              <a:rPr lang="en-US" smtClean="0"/>
              <a:t>19</a:t>
            </a:fld>
            <a:endParaRPr lang="en-US" dirty="0"/>
          </a:p>
        </p:txBody>
      </p:sp>
    </p:spTree>
    <p:extLst>
      <p:ext uri="{BB962C8B-B14F-4D97-AF65-F5344CB8AC3E}">
        <p14:creationId xmlns:p14="http://schemas.microsoft.com/office/powerpoint/2010/main" val="42006891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2060"/>
                </a:solidFill>
              </a:rPr>
              <a:t>Abstract</a:t>
            </a:r>
            <a:endParaRPr lang="en-US" dirty="0">
              <a:solidFill>
                <a:srgbClr val="002060"/>
              </a:solidFill>
            </a:endParaRPr>
          </a:p>
        </p:txBody>
      </p:sp>
      <p:sp>
        <p:nvSpPr>
          <p:cNvPr id="3" name="Content Placeholder 2"/>
          <p:cNvSpPr>
            <a:spLocks noGrp="1"/>
          </p:cNvSpPr>
          <p:nvPr>
            <p:ph idx="1"/>
          </p:nvPr>
        </p:nvSpPr>
        <p:spPr/>
        <p:txBody>
          <a:bodyPr>
            <a:noAutofit/>
          </a:bodyPr>
          <a:lstStyle/>
          <a:p>
            <a:pPr marL="457200" indent="-457200" algn="just">
              <a:lnSpc>
                <a:spcPct val="100000"/>
              </a:lnSpc>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The Purpose Of This Project Is To Control Robot With An Interface Board Of The Raspberry Pi, Sensors And Software To Full Fill Real Time </a:t>
            </a:r>
            <a:r>
              <a:rPr lang="en-US" sz="1800" dirty="0" smtClean="0">
                <a:latin typeface="Times New Roman" panose="02020603050405020304" pitchFamily="18" charset="0"/>
                <a:cs typeface="Times New Roman" panose="02020603050405020304" pitchFamily="18" charset="0"/>
              </a:rPr>
              <a:t>Requirement.</a:t>
            </a:r>
          </a:p>
          <a:p>
            <a:pPr marL="457200" indent="-457200" algn="just">
              <a:lnSpc>
                <a:spcPct val="100000"/>
              </a:lnSpc>
              <a:buFont typeface="Arial" panose="020B0604020202020204" pitchFamily="34" charset="0"/>
              <a:buChar char="•"/>
            </a:pPr>
            <a:r>
              <a:rPr lang="en-US" sz="1800" dirty="0" smtClean="0">
                <a:latin typeface="Times New Roman" panose="02020603050405020304" pitchFamily="18" charset="0"/>
                <a:cs typeface="Times New Roman" panose="02020603050405020304" pitchFamily="18" charset="0"/>
              </a:rPr>
              <a:t>Controlling DC Motors, Different Sensors, Camera Interfacing With Raspberry Pi Using Gpio Pins. </a:t>
            </a:r>
            <a:endParaRPr lang="en-US" sz="1800" dirty="0">
              <a:latin typeface="Times New Roman" panose="02020603050405020304" pitchFamily="18" charset="0"/>
              <a:cs typeface="Times New Roman" panose="02020603050405020304" pitchFamily="18" charset="0"/>
            </a:endParaRPr>
          </a:p>
          <a:p>
            <a:pPr marL="457200" indent="-457200" algn="just">
              <a:lnSpc>
                <a:spcPct val="100000"/>
              </a:lnSpc>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Live Streaming, Command The Robot Easily, Sends Data Of Different Sensors Which Works Automatically Or Control From Anywhere At Any Time</a:t>
            </a:r>
            <a:r>
              <a:rPr lang="en-US" sz="1800" dirty="0" smtClean="0">
                <a:latin typeface="Times New Roman" panose="02020603050405020304" pitchFamily="18" charset="0"/>
                <a:cs typeface="Times New Roman" panose="02020603050405020304" pitchFamily="18" charset="0"/>
              </a:rPr>
              <a:t>.</a:t>
            </a:r>
            <a:endParaRPr lang="en-US" sz="1800" dirty="0">
              <a:latin typeface="Times New Roman" panose="02020603050405020304" pitchFamily="18" charset="0"/>
              <a:cs typeface="Times New Roman" panose="02020603050405020304" pitchFamily="18" charset="0"/>
            </a:endParaRPr>
          </a:p>
          <a:p>
            <a:pPr marL="457200" indent="-457200" algn="just">
              <a:lnSpc>
                <a:spcPct val="100000"/>
              </a:lnSpc>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Design Of The Website And Control Page Of Robot Is Done Using Java Tools And Html. This System Works On IOT Concept</a:t>
            </a:r>
            <a:r>
              <a:rPr lang="en-US" sz="1800" dirty="0" smtClean="0">
                <a:latin typeface="Times New Roman" panose="02020603050405020304" pitchFamily="18" charset="0"/>
                <a:cs typeface="Times New Roman" panose="02020603050405020304" pitchFamily="18" charset="0"/>
              </a:rPr>
              <a:t>.</a:t>
            </a:r>
            <a:endParaRPr lang="en-US" sz="1800" dirty="0">
              <a:latin typeface="Times New Roman" panose="02020603050405020304" pitchFamily="18" charset="0"/>
              <a:cs typeface="Times New Roman" panose="02020603050405020304" pitchFamily="18" charset="0"/>
            </a:endParaRPr>
          </a:p>
          <a:p>
            <a:pPr marL="457200" indent="-457200" algn="just">
              <a:lnSpc>
                <a:spcPct val="100000"/>
              </a:lnSpc>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This Will Enable Raspberry Pi To Be Used For More Robotic Applications And Cut Down The Cost For Building An IOT Robot.</a:t>
            </a:r>
          </a:p>
          <a:p>
            <a:pPr marL="457200" indent="-457200" algn="just">
              <a:lnSpc>
                <a:spcPct val="100000"/>
              </a:lnSpc>
              <a:buFont typeface="Arial" panose="020B0604020202020204" pitchFamily="34" charset="0"/>
              <a:buChar char="•"/>
            </a:pPr>
            <a:endParaRPr lang="en-US" sz="1800" b="1" dirty="0">
              <a:latin typeface="Times New Roman" panose="02020603050405020304" pitchFamily="18" charset="0"/>
              <a:cs typeface="Times New Roman" panose="02020603050405020304" pitchFamily="18" charset="0"/>
            </a:endParaRPr>
          </a:p>
          <a:p>
            <a:pPr marL="457200" indent="-457200">
              <a:lnSpc>
                <a:spcPct val="100000"/>
              </a:lnSpc>
              <a:buFont typeface="Arial" panose="020B0604020202020204" pitchFamily="34" charset="0"/>
              <a:buChar char="•"/>
            </a:pPr>
            <a:endParaRPr lang="en-US" sz="1800" dirty="0">
              <a:latin typeface="Times New Roman" panose="02020603050405020304" pitchFamily="18" charset="0"/>
              <a:cs typeface="Times New Roman" panose="02020603050405020304" pitchFamily="18" charset="0"/>
            </a:endParaRPr>
          </a:p>
          <a:p>
            <a:pPr>
              <a:lnSpc>
                <a:spcPct val="100000"/>
              </a:lnSpc>
            </a:pPr>
            <a:endParaRPr lang="en-US" sz="1800"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r>
              <a:rPr lang="en-US" dirty="0" smtClean="0"/>
              <a:t>15/5/2016</a:t>
            </a:r>
            <a:endParaRPr lang="en-US" dirty="0"/>
          </a:p>
        </p:txBody>
      </p:sp>
      <p:sp>
        <p:nvSpPr>
          <p:cNvPr id="5" name="Footer Placeholder 4"/>
          <p:cNvSpPr>
            <a:spLocks noGrp="1"/>
          </p:cNvSpPr>
          <p:nvPr>
            <p:ph type="ftr" sz="quarter" idx="11"/>
          </p:nvPr>
        </p:nvSpPr>
        <p:spPr/>
        <p:txBody>
          <a:bodyPr/>
          <a:lstStyle/>
          <a:p>
            <a:r>
              <a:rPr lang="en-US" dirty="0" smtClean="0"/>
              <a:t>VATSAL N SHAH : IOT ROBOT</a:t>
            </a:r>
            <a:endParaRPr lang="en-US" dirty="0"/>
          </a:p>
        </p:txBody>
      </p:sp>
      <p:sp>
        <p:nvSpPr>
          <p:cNvPr id="7" name="Slide Number Placeholder 6"/>
          <p:cNvSpPr>
            <a:spLocks noGrp="1"/>
          </p:cNvSpPr>
          <p:nvPr>
            <p:ph type="sldNum" sz="quarter" idx="12"/>
          </p:nvPr>
        </p:nvSpPr>
        <p:spPr/>
        <p:txBody>
          <a:bodyPr/>
          <a:lstStyle/>
          <a:p>
            <a:fld id="{0FF54DE5-C571-48E8-A5BC-B369434E2F44}" type="slidenum">
              <a:rPr lang="en-US" smtClean="0"/>
              <a:t>2</a:t>
            </a:fld>
            <a:endParaRPr lang="en-US" dirty="0"/>
          </a:p>
        </p:txBody>
      </p:sp>
    </p:spTree>
    <p:extLst>
      <p:ext uri="{BB962C8B-B14F-4D97-AF65-F5344CB8AC3E}">
        <p14:creationId xmlns:p14="http://schemas.microsoft.com/office/powerpoint/2010/main" val="40102786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Future Work</a:t>
            </a:r>
            <a:endParaRPr lang="en-US" dirty="0"/>
          </a:p>
        </p:txBody>
      </p:sp>
      <p:sp>
        <p:nvSpPr>
          <p:cNvPr id="3" name="Content Placeholder 2"/>
          <p:cNvSpPr>
            <a:spLocks noGrp="1"/>
          </p:cNvSpPr>
          <p:nvPr>
            <p:ph idx="1"/>
          </p:nvPr>
        </p:nvSpPr>
        <p:spPr/>
        <p:txBody>
          <a:bodyPr>
            <a:normAutofit/>
          </a:bodyPr>
          <a:lstStyle/>
          <a:p>
            <a:pPr algn="just"/>
            <a:r>
              <a:rPr lang="en-US" sz="1800" dirty="0">
                <a:latin typeface="Times New Roman" panose="02020603050405020304" pitchFamily="18" charset="0"/>
                <a:cs typeface="Times New Roman" panose="02020603050405020304" pitchFamily="18" charset="0"/>
              </a:rPr>
              <a:t>In the future this technology can be used in various different fields of work.</a:t>
            </a:r>
          </a:p>
          <a:p>
            <a:pPr algn="just"/>
            <a:r>
              <a:rPr lang="en-US" sz="1800" dirty="0">
                <a:latin typeface="Times New Roman" panose="02020603050405020304" pitchFamily="18" charset="0"/>
                <a:cs typeface="Times New Roman" panose="02020603050405020304" pitchFamily="18" charset="0"/>
              </a:rPr>
              <a:t>The robot can be made autonomous with the help of more sensor, gyroscope, compass and a GPS. So that it can be set to a target or a specific area where in can monitor. </a:t>
            </a:r>
          </a:p>
          <a:p>
            <a:pPr lvl="0" algn="just"/>
            <a:r>
              <a:rPr lang="en-US" sz="1800" dirty="0">
                <a:latin typeface="Times New Roman" panose="02020603050405020304" pitchFamily="18" charset="0"/>
                <a:cs typeface="Times New Roman" panose="02020603050405020304" pitchFamily="18" charset="0"/>
              </a:rPr>
              <a:t>Adding the Pneumatics design in Mechanical so robot can go up and down, can hold the object.</a:t>
            </a:r>
          </a:p>
          <a:p>
            <a:pPr lvl="0" algn="just"/>
            <a:r>
              <a:rPr lang="en-US" sz="1800" dirty="0">
                <a:latin typeface="Times New Roman" panose="02020603050405020304" pitchFamily="18" charset="0"/>
                <a:cs typeface="Times New Roman" panose="02020603050405020304" pitchFamily="18" charset="0"/>
              </a:rPr>
              <a:t>Face recognition: The robot will recognize the face  images which are  stored in controller and generate the alert if doesn't match. </a:t>
            </a:r>
          </a:p>
          <a:p>
            <a:pPr lvl="0" algn="just"/>
            <a:r>
              <a:rPr lang="en-US" sz="1800" dirty="0">
                <a:latin typeface="Times New Roman" panose="02020603050405020304" pitchFamily="18" charset="0"/>
                <a:cs typeface="Times New Roman" panose="02020603050405020304" pitchFamily="18" charset="0"/>
              </a:rPr>
              <a:t>By making above changes robot can do more functions as Open the door, Turn on/off switch, bring newspaper for user, etc.</a:t>
            </a:r>
          </a:p>
          <a:p>
            <a:endParaRPr lang="en-US" sz="1800" dirty="0"/>
          </a:p>
        </p:txBody>
      </p:sp>
      <p:sp>
        <p:nvSpPr>
          <p:cNvPr id="4" name="Date Placeholder 3"/>
          <p:cNvSpPr>
            <a:spLocks noGrp="1"/>
          </p:cNvSpPr>
          <p:nvPr>
            <p:ph type="dt" sz="half" idx="10"/>
          </p:nvPr>
        </p:nvSpPr>
        <p:spPr/>
        <p:txBody>
          <a:bodyPr/>
          <a:lstStyle/>
          <a:p>
            <a:r>
              <a:rPr lang="en-US" dirty="0" smtClean="0"/>
              <a:t>15/5/2016</a:t>
            </a:r>
            <a:endParaRPr lang="en-US" dirty="0"/>
          </a:p>
        </p:txBody>
      </p:sp>
      <p:sp>
        <p:nvSpPr>
          <p:cNvPr id="5" name="Footer Placeholder 4"/>
          <p:cNvSpPr>
            <a:spLocks noGrp="1"/>
          </p:cNvSpPr>
          <p:nvPr>
            <p:ph type="ftr" sz="quarter" idx="11"/>
          </p:nvPr>
        </p:nvSpPr>
        <p:spPr/>
        <p:txBody>
          <a:bodyPr/>
          <a:lstStyle/>
          <a:p>
            <a:r>
              <a:rPr lang="en-US" dirty="0" smtClean="0"/>
              <a:t>VATSAL N SHAH : IOT ROBOT</a:t>
            </a:r>
            <a:endParaRPr lang="en-US" dirty="0"/>
          </a:p>
        </p:txBody>
      </p:sp>
      <p:sp>
        <p:nvSpPr>
          <p:cNvPr id="6" name="Slide Number Placeholder 5"/>
          <p:cNvSpPr>
            <a:spLocks noGrp="1"/>
          </p:cNvSpPr>
          <p:nvPr>
            <p:ph type="sldNum" sz="quarter" idx="12"/>
          </p:nvPr>
        </p:nvSpPr>
        <p:spPr/>
        <p:txBody>
          <a:bodyPr/>
          <a:lstStyle/>
          <a:p>
            <a:fld id="{0FF54DE5-C571-48E8-A5BC-B369434E2F44}" type="slidenum">
              <a:rPr lang="en-US" smtClean="0"/>
              <a:t>20</a:t>
            </a:fld>
            <a:endParaRPr lang="en-US" dirty="0"/>
          </a:p>
        </p:txBody>
      </p:sp>
    </p:spTree>
    <p:extLst>
      <p:ext uri="{BB962C8B-B14F-4D97-AF65-F5344CB8AC3E}">
        <p14:creationId xmlns:p14="http://schemas.microsoft.com/office/powerpoint/2010/main" val="8966318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5" name="Content Placeholder 2"/>
          <p:cNvSpPr>
            <a:spLocks noGrp="1"/>
          </p:cNvSpPr>
          <p:nvPr>
            <p:ph idx="1"/>
          </p:nvPr>
        </p:nvSpPr>
        <p:spPr>
          <a:xfrm>
            <a:off x="1003300" y="1371600"/>
            <a:ext cx="10604500" cy="4572000"/>
          </a:xfrm>
        </p:spPr>
        <p:txBody>
          <a:bodyPr>
            <a:noAutofit/>
          </a:bodyPr>
          <a:lstStyle/>
          <a:p>
            <a:pPr lvl="0" algn="just">
              <a:lnSpc>
                <a:spcPct val="100000"/>
              </a:lnSpc>
            </a:pPr>
            <a:r>
              <a:rPr lang="en-US" sz="1400" dirty="0">
                <a:latin typeface="Times New Roman" panose="02020603050405020304" pitchFamily="18" charset="0"/>
                <a:cs typeface="Times New Roman" panose="02020603050405020304" pitchFamily="18" charset="0"/>
              </a:rPr>
              <a:t>Build and Interface Internet Mobile Robot using Raspberry Pi and Arduino by Prof. Dr. Nabeel Kadim Abid Al-Sahi, Innovative Systems Design and Engineering Vol.6, No.1, </a:t>
            </a:r>
            <a:r>
              <a:rPr lang="en-US" sz="1400" dirty="0" smtClean="0">
                <a:latin typeface="Times New Roman" panose="02020603050405020304" pitchFamily="18" charset="0"/>
                <a:cs typeface="Times New Roman" panose="02020603050405020304" pitchFamily="18" charset="0"/>
              </a:rPr>
              <a:t>2015.</a:t>
            </a:r>
          </a:p>
          <a:p>
            <a:pPr lvl="0" algn="just">
              <a:lnSpc>
                <a:spcPct val="100000"/>
              </a:lnSpc>
            </a:pPr>
            <a:r>
              <a:rPr lang="en-US" sz="1400" dirty="0" smtClean="0">
                <a:latin typeface="Times New Roman" panose="02020603050405020304" pitchFamily="18" charset="0"/>
                <a:cs typeface="Times New Roman" panose="02020603050405020304" pitchFamily="18" charset="0"/>
              </a:rPr>
              <a:t>Rasp-Pi </a:t>
            </a:r>
            <a:r>
              <a:rPr lang="en-US" sz="1400" dirty="0">
                <a:latin typeface="Times New Roman" panose="02020603050405020304" pitchFamily="18" charset="0"/>
                <a:cs typeface="Times New Roman" panose="02020603050405020304" pitchFamily="18" charset="0"/>
              </a:rPr>
              <a:t>based Remote Controlled Smart Advertising of Still and Moving Images, International Journal of Engineering and Computer Science, Volume 4 Issue 9, Sep 2015.</a:t>
            </a:r>
          </a:p>
          <a:p>
            <a:pPr lvl="0" algn="just">
              <a:lnSpc>
                <a:spcPct val="100000"/>
              </a:lnSpc>
            </a:pPr>
            <a:r>
              <a:rPr lang="en-US" sz="1400" dirty="0">
                <a:latin typeface="Times New Roman" panose="02020603050405020304" pitchFamily="18" charset="0"/>
                <a:cs typeface="Times New Roman" panose="02020603050405020304" pitchFamily="18" charset="0"/>
              </a:rPr>
              <a:t>Design and build a Raspberry Pi robot By Stewart Watkiss, (PenguinTutor)</a:t>
            </a:r>
          </a:p>
          <a:p>
            <a:pPr algn="just">
              <a:lnSpc>
                <a:spcPct val="100000"/>
              </a:lnSpc>
            </a:pPr>
            <a:r>
              <a:rPr lang="it-IT" sz="1400" dirty="0">
                <a:latin typeface="Times New Roman" panose="02020603050405020304" pitchFamily="18" charset="0"/>
                <a:cs typeface="Times New Roman" panose="02020603050405020304" pitchFamily="18" charset="0"/>
              </a:rPr>
              <a:t>Cristina Turcu, Cornel Turcu, Vasile Gaitan, </a:t>
            </a:r>
            <a:r>
              <a:rPr lang="en-US" sz="1400" dirty="0">
                <a:latin typeface="Times New Roman" panose="02020603050405020304" pitchFamily="18" charset="0"/>
                <a:cs typeface="Times New Roman" panose="02020603050405020304" pitchFamily="18" charset="0"/>
              </a:rPr>
              <a:t>Merging The Internet Of Things And Robotics,</a:t>
            </a:r>
            <a:r>
              <a:rPr lang="it-IT" sz="1400" dirty="0">
                <a:latin typeface="Times New Roman" panose="02020603050405020304" pitchFamily="18" charset="0"/>
                <a:cs typeface="Times New Roman" panose="02020603050405020304" pitchFamily="18" charset="0"/>
              </a:rPr>
              <a:t> </a:t>
            </a:r>
            <a:r>
              <a:rPr lang="en-US" sz="1400" dirty="0">
                <a:latin typeface="Times New Roman" panose="02020603050405020304" pitchFamily="18" charset="0"/>
                <a:cs typeface="Times New Roman" panose="02020603050405020304" pitchFamily="18" charset="0"/>
              </a:rPr>
              <a:t>Recent Researches In Circuits And Systems</a:t>
            </a:r>
          </a:p>
          <a:p>
            <a:pPr algn="just">
              <a:lnSpc>
                <a:spcPct val="100000"/>
              </a:lnSpc>
            </a:pPr>
            <a:r>
              <a:rPr lang="en-US" sz="1400" dirty="0">
                <a:latin typeface="Times New Roman" panose="02020603050405020304" pitchFamily="18" charset="0"/>
                <a:cs typeface="Times New Roman" panose="02020603050405020304" pitchFamily="18" charset="0"/>
              </a:rPr>
              <a:t>Research Directions for the Internet of Things, John A. Stankovic, Life Fellow, IEEE</a:t>
            </a:r>
          </a:p>
          <a:p>
            <a:pPr lvl="0" algn="just">
              <a:lnSpc>
                <a:spcPct val="100000"/>
              </a:lnSpc>
            </a:pPr>
            <a:r>
              <a:rPr lang="en-US" sz="1400" dirty="0" smtClean="0">
                <a:latin typeface="Times New Roman" panose="02020603050405020304" pitchFamily="18" charset="0"/>
                <a:cs typeface="Times New Roman" panose="02020603050405020304" pitchFamily="18" charset="0"/>
              </a:rPr>
              <a:t>Early </a:t>
            </a:r>
            <a:r>
              <a:rPr lang="en-US" sz="1400" dirty="0">
                <a:latin typeface="Times New Roman" panose="02020603050405020304" pitchFamily="18" charset="0"/>
                <a:cs typeface="Times New Roman" panose="02020603050405020304" pitchFamily="18" charset="0"/>
              </a:rPr>
              <a:t>prototype of Raspberry Pi, http://www.raspberrypi.org/raspberry-pi-2006-edition/</a:t>
            </a:r>
          </a:p>
          <a:p>
            <a:pPr lvl="0">
              <a:lnSpc>
                <a:spcPct val="100000"/>
              </a:lnSpc>
            </a:pPr>
            <a:r>
              <a:rPr lang="en-US" sz="1400" dirty="0">
                <a:latin typeface="Times New Roman" panose="02020603050405020304" pitchFamily="18" charset="0"/>
                <a:cs typeface="Times New Roman" panose="02020603050405020304" pitchFamily="18" charset="0"/>
              </a:rPr>
              <a:t>Raspberry Pi Hardware information, http://elinux.org/RPi_Hardware</a:t>
            </a:r>
          </a:p>
          <a:p>
            <a:pPr lvl="0">
              <a:lnSpc>
                <a:spcPct val="100000"/>
              </a:lnSpc>
            </a:pPr>
            <a:r>
              <a:rPr lang="en-US" sz="1400" dirty="0">
                <a:latin typeface="Times New Roman" panose="02020603050405020304" pitchFamily="18" charset="0"/>
                <a:cs typeface="Times New Roman" panose="02020603050405020304" pitchFamily="18" charset="0"/>
              </a:rPr>
              <a:t>How SoC works, http://www.androidauthority.com/how-it-works-systems-on-a-chip-soc-93587/</a:t>
            </a:r>
          </a:p>
          <a:p>
            <a:pPr lvl="0">
              <a:lnSpc>
                <a:spcPct val="100000"/>
              </a:lnSpc>
            </a:pPr>
            <a:r>
              <a:rPr lang="en-US" sz="1400" dirty="0">
                <a:latin typeface="Times New Roman" panose="02020603050405020304" pitchFamily="18" charset="0"/>
                <a:cs typeface="Times New Roman" panose="02020603050405020304" pitchFamily="18" charset="0"/>
              </a:rPr>
              <a:t>Boot process, http://thekandyancode.wordpress.com/2013/09/21/how-the-raspberry-pi-boots-up/</a:t>
            </a:r>
          </a:p>
          <a:p>
            <a:pPr lvl="0">
              <a:lnSpc>
                <a:spcPct val="100000"/>
              </a:lnSpc>
            </a:pPr>
            <a:r>
              <a:rPr lang="en-US" sz="1400" dirty="0" smtClean="0">
                <a:latin typeface="Times New Roman" panose="02020603050405020304" pitchFamily="18" charset="0"/>
                <a:cs typeface="Times New Roman" panose="02020603050405020304" pitchFamily="18" charset="0"/>
              </a:rPr>
              <a:t>JavaScript </a:t>
            </a:r>
            <a:r>
              <a:rPr lang="en-US" sz="1400" dirty="0">
                <a:latin typeface="Times New Roman" panose="02020603050405020304" pitchFamily="18" charset="0"/>
                <a:cs typeface="Times New Roman" panose="02020603050405020304" pitchFamily="18" charset="0"/>
              </a:rPr>
              <a:t>for webpage, https://www.codecademy.com/learn/javascript</a:t>
            </a:r>
          </a:p>
          <a:p>
            <a:pPr>
              <a:lnSpc>
                <a:spcPct val="100000"/>
              </a:lnSpc>
            </a:pPr>
            <a:endParaRPr lang="en-US" sz="1400" dirty="0">
              <a:latin typeface="Times New Roman" panose="02020603050405020304" pitchFamily="18" charset="0"/>
              <a:cs typeface="Times New Roman" panose="02020603050405020304" pitchFamily="18" charset="0"/>
            </a:endParaRPr>
          </a:p>
        </p:txBody>
      </p:sp>
      <p:sp>
        <p:nvSpPr>
          <p:cNvPr id="6" name="Date Placeholder 5"/>
          <p:cNvSpPr>
            <a:spLocks noGrp="1"/>
          </p:cNvSpPr>
          <p:nvPr>
            <p:ph type="dt" sz="half" idx="10"/>
          </p:nvPr>
        </p:nvSpPr>
        <p:spPr/>
        <p:txBody>
          <a:bodyPr/>
          <a:lstStyle/>
          <a:p>
            <a:r>
              <a:rPr lang="en-US" dirty="0" smtClean="0"/>
              <a:t>15/5/2016</a:t>
            </a:r>
            <a:endParaRPr lang="en-US" dirty="0"/>
          </a:p>
        </p:txBody>
      </p:sp>
      <p:sp>
        <p:nvSpPr>
          <p:cNvPr id="7" name="Footer Placeholder 6"/>
          <p:cNvSpPr>
            <a:spLocks noGrp="1"/>
          </p:cNvSpPr>
          <p:nvPr>
            <p:ph type="ftr" sz="quarter" idx="11"/>
          </p:nvPr>
        </p:nvSpPr>
        <p:spPr/>
        <p:txBody>
          <a:bodyPr/>
          <a:lstStyle/>
          <a:p>
            <a:r>
              <a:rPr lang="en-US" dirty="0" smtClean="0"/>
              <a:t>VATSAL N SHAH : IOT ROBOT</a:t>
            </a:r>
            <a:endParaRPr lang="en-US" dirty="0"/>
          </a:p>
        </p:txBody>
      </p:sp>
      <p:sp>
        <p:nvSpPr>
          <p:cNvPr id="8" name="Slide Number Placeholder 7"/>
          <p:cNvSpPr>
            <a:spLocks noGrp="1"/>
          </p:cNvSpPr>
          <p:nvPr>
            <p:ph type="sldNum" sz="quarter" idx="12"/>
          </p:nvPr>
        </p:nvSpPr>
        <p:spPr/>
        <p:txBody>
          <a:bodyPr/>
          <a:lstStyle/>
          <a:p>
            <a:fld id="{0FF54DE5-C571-48E8-A5BC-B369434E2F44}" type="slidenum">
              <a:rPr lang="en-US" smtClean="0"/>
              <a:t>21</a:t>
            </a:fld>
            <a:endParaRPr lang="en-US" dirty="0"/>
          </a:p>
        </p:txBody>
      </p:sp>
    </p:spTree>
    <p:extLst>
      <p:ext uri="{BB962C8B-B14F-4D97-AF65-F5344CB8AC3E}">
        <p14:creationId xmlns:p14="http://schemas.microsoft.com/office/powerpoint/2010/main" val="615147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smtClean="0"/>
              <a:t>15/5/2016</a:t>
            </a:r>
            <a:endParaRPr lang="en-US" dirty="0"/>
          </a:p>
        </p:txBody>
      </p:sp>
      <p:sp>
        <p:nvSpPr>
          <p:cNvPr id="3" name="Footer Placeholder 2"/>
          <p:cNvSpPr>
            <a:spLocks noGrp="1"/>
          </p:cNvSpPr>
          <p:nvPr>
            <p:ph type="ftr" sz="quarter" idx="11"/>
          </p:nvPr>
        </p:nvSpPr>
        <p:spPr/>
        <p:txBody>
          <a:bodyPr/>
          <a:lstStyle/>
          <a:p>
            <a:r>
              <a:rPr lang="en-US" smtClean="0"/>
              <a:t>VATSAL N SHAH : IOT ROBOT</a:t>
            </a:r>
            <a:endParaRPr lang="en-US" dirty="0"/>
          </a:p>
        </p:txBody>
      </p:sp>
      <p:sp>
        <p:nvSpPr>
          <p:cNvPr id="4" name="Slide Number Placeholder 3"/>
          <p:cNvSpPr>
            <a:spLocks noGrp="1"/>
          </p:cNvSpPr>
          <p:nvPr>
            <p:ph type="sldNum" sz="quarter" idx="12"/>
          </p:nvPr>
        </p:nvSpPr>
        <p:spPr/>
        <p:txBody>
          <a:bodyPr/>
          <a:lstStyle/>
          <a:p>
            <a:fld id="{0FF54DE5-C571-48E8-A5BC-B369434E2F44}" type="slidenum">
              <a:rPr lang="en-US" smtClean="0"/>
              <a:t>22</a:t>
            </a:fld>
            <a:endParaRPr lang="en-US"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483147" y="2784644"/>
            <a:ext cx="2088085" cy="4073355"/>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71389" y="2784646"/>
            <a:ext cx="1972366" cy="4073354"/>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399" y="-12498"/>
            <a:ext cx="4330240" cy="2064262"/>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43664" y="3978278"/>
            <a:ext cx="1881190" cy="2828036"/>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990490" y="0"/>
            <a:ext cx="2201510" cy="4021669"/>
          </a:xfrm>
          <a:prstGeom prst="rect">
            <a:avLst/>
          </a:prstGeom>
        </p:spPr>
      </p:pic>
      <p:pic>
        <p:nvPicPr>
          <p:cNvPr id="11" name="Picture 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355640" y="0"/>
            <a:ext cx="5634849" cy="2788878"/>
          </a:xfrm>
          <a:prstGeom prst="rect">
            <a:avLst/>
          </a:prstGeom>
        </p:spPr>
      </p:pic>
      <p:pic>
        <p:nvPicPr>
          <p:cNvPr id="1026" name="Picture 2" descr="https://fbcdn-sphotos-a-a.akamaihd.net/hphotos-ak-xfl1/v/t1.0-9/13151798_1197125700339978_583926862101633479_n.jpg?oh=08f9e528a81e6135df0cfcf6ef1f8c01&amp;oe=57A3615C&amp;__gda__=1474130782_ee1661f97f65741c5f0a17a39687111f"/>
          <p:cNvPicPr>
            <a:picLocks noChangeAspect="1" noChangeArrowheads="1"/>
          </p:cNvPicPr>
          <p:nvPr/>
        </p:nvPicPr>
        <p:blipFill rotWithShape="1">
          <a:blip r:embed="rId8">
            <a:extLst>
              <a:ext uri="{28A0092B-C50C-407E-A947-70E740481C1C}">
                <a14:useLocalDpi xmlns:a14="http://schemas.microsoft.com/office/drawing/2010/main" val="0"/>
              </a:ext>
            </a:extLst>
          </a:blip>
          <a:srcRect t="5950" r="7579"/>
          <a:stretch/>
        </p:blipFill>
        <p:spPr bwMode="auto">
          <a:xfrm>
            <a:off x="1" y="2051764"/>
            <a:ext cx="6538534" cy="48062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46144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0" y="-32774"/>
            <a:ext cx="12191999" cy="6890774"/>
          </a:xfrm>
          <a:prstGeom prst="rect">
            <a:avLst/>
          </a:prstGeom>
        </p:spPr>
      </p:pic>
    </p:spTree>
    <p:extLst>
      <p:ext uri="{BB962C8B-B14F-4D97-AF65-F5344CB8AC3E}">
        <p14:creationId xmlns:p14="http://schemas.microsoft.com/office/powerpoint/2010/main" val="310812886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image.slidesharecdn.com/motorsinroboticsdesign26-06-2013-130628001811-phpapp02/95/motors-in-robotics-design-26062013-23-638.jpg?cb=1372379403"/>
          <p:cNvPicPr>
            <a:picLocks noChangeAspect="1" noChangeArrowheads="1"/>
          </p:cNvPicPr>
          <p:nvPr/>
        </p:nvPicPr>
        <p:blipFill rotWithShape="1">
          <a:blip r:embed="rId2">
            <a:extLst>
              <a:ext uri="{28A0092B-C50C-407E-A947-70E740481C1C}">
                <a14:useLocalDpi xmlns:a14="http://schemas.microsoft.com/office/drawing/2010/main" val="0"/>
              </a:ext>
            </a:extLst>
          </a:blip>
          <a:srcRect b="32408"/>
          <a:stretch/>
        </p:blipFill>
        <p:spPr bwMode="auto">
          <a:xfrm>
            <a:off x="0" y="0"/>
            <a:ext cx="12192000" cy="4635500"/>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p:cNvCxnSpPr/>
          <p:nvPr/>
        </p:nvCxnSpPr>
        <p:spPr>
          <a:xfrm>
            <a:off x="4108450" y="4787900"/>
            <a:ext cx="39751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0" y="5041900"/>
            <a:ext cx="12192000" cy="677108"/>
          </a:xfrm>
          <a:prstGeom prst="rect">
            <a:avLst/>
          </a:prstGeom>
          <a:noFill/>
        </p:spPr>
        <p:txBody>
          <a:bodyPr wrap="square" rtlCol="0">
            <a:spAutoFit/>
          </a:bodyPr>
          <a:lstStyle/>
          <a:p>
            <a:pPr algn="ctr"/>
            <a:r>
              <a:rPr lang="en-US" sz="2000" dirty="0" smtClean="0"/>
              <a:t>Presented By : </a:t>
            </a:r>
            <a:r>
              <a:rPr lang="en-US" sz="2000" b="1" dirty="0" smtClean="0"/>
              <a:t>VATSAL N SHAH</a:t>
            </a:r>
          </a:p>
          <a:p>
            <a:endParaRPr lang="en-US" dirty="0"/>
          </a:p>
        </p:txBody>
      </p:sp>
      <p:sp>
        <p:nvSpPr>
          <p:cNvPr id="12" name="TextBox 11"/>
          <p:cNvSpPr txBox="1"/>
          <p:nvPr/>
        </p:nvSpPr>
        <p:spPr>
          <a:xfrm>
            <a:off x="0" y="5486400"/>
            <a:ext cx="12192000" cy="923330"/>
          </a:xfrm>
          <a:prstGeom prst="rect">
            <a:avLst/>
          </a:prstGeom>
          <a:noFill/>
        </p:spPr>
        <p:txBody>
          <a:bodyPr wrap="square" rtlCol="0">
            <a:spAutoFit/>
          </a:bodyPr>
          <a:lstStyle/>
          <a:p>
            <a:pPr algn="ctr">
              <a:lnSpc>
                <a:spcPct val="150000"/>
              </a:lnSpc>
            </a:pPr>
            <a:r>
              <a:rPr lang="en-US" sz="1600" i="1" dirty="0" smtClean="0">
                <a:solidFill>
                  <a:srgbClr val="00B0F0"/>
                </a:solidFill>
                <a:hlinkClick r:id="rId3"/>
              </a:rPr>
              <a:t>Facebook</a:t>
            </a:r>
            <a:r>
              <a:rPr lang="en-US" sz="1600" i="1" dirty="0" smtClean="0">
                <a:solidFill>
                  <a:srgbClr val="00B0F0"/>
                </a:solidFill>
              </a:rPr>
              <a:t> : </a:t>
            </a:r>
            <a:r>
              <a:rPr lang="en-US" sz="2000" i="1" dirty="0" smtClean="0">
                <a:solidFill>
                  <a:srgbClr val="00B0F0"/>
                </a:solidFill>
              </a:rPr>
              <a:t>/</a:t>
            </a:r>
            <a:r>
              <a:rPr lang="en-US" sz="1600" i="1" dirty="0" smtClean="0">
                <a:solidFill>
                  <a:srgbClr val="00B0F0"/>
                </a:solidFill>
              </a:rPr>
              <a:t>vatsalnshah4u</a:t>
            </a:r>
          </a:p>
          <a:p>
            <a:pPr algn="ctr">
              <a:lnSpc>
                <a:spcPct val="150000"/>
              </a:lnSpc>
            </a:pPr>
            <a:r>
              <a:rPr lang="en-US" sz="1600" i="1" dirty="0" smtClean="0">
                <a:solidFill>
                  <a:srgbClr val="00B0F0"/>
                </a:solidFill>
                <a:hlinkClick r:id="rId4"/>
              </a:rPr>
              <a:t>Email ID</a:t>
            </a:r>
            <a:r>
              <a:rPr lang="en-US" sz="1600" i="1" dirty="0" smtClean="0">
                <a:solidFill>
                  <a:srgbClr val="00B0F0"/>
                </a:solidFill>
              </a:rPr>
              <a:t>: vatsalshah2210@gmail.com</a:t>
            </a:r>
            <a:endParaRPr lang="en-US" sz="1600" i="1" dirty="0">
              <a:solidFill>
                <a:srgbClr val="00B0F0"/>
              </a:solidFill>
            </a:endParaRPr>
          </a:p>
        </p:txBody>
      </p:sp>
    </p:spTree>
    <p:extLst>
      <p:ext uri="{BB962C8B-B14F-4D97-AF65-F5344CB8AC3E}">
        <p14:creationId xmlns:p14="http://schemas.microsoft.com/office/powerpoint/2010/main" val="36188724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 </a:t>
            </a:r>
            <a:endParaRPr lang="en-US" dirty="0"/>
          </a:p>
        </p:txBody>
      </p:sp>
      <p:sp>
        <p:nvSpPr>
          <p:cNvPr id="3" name="Content Placeholder 2"/>
          <p:cNvSpPr>
            <a:spLocks noGrp="1"/>
          </p:cNvSpPr>
          <p:nvPr>
            <p:ph sz="half" idx="1"/>
          </p:nvPr>
        </p:nvSpPr>
        <p:spPr>
          <a:xfrm>
            <a:off x="1104900" y="1600200"/>
            <a:ext cx="9980682" cy="4571999"/>
          </a:xfrm>
        </p:spPr>
        <p:txBody>
          <a:bodyPr>
            <a:noAutofit/>
          </a:bodyPr>
          <a:lstStyle/>
          <a:p>
            <a:pPr algn="just">
              <a:lnSpc>
                <a:spcPct val="100000"/>
              </a:lnSpc>
            </a:pPr>
            <a:r>
              <a:rPr lang="en-IN" sz="1900" b="1" dirty="0">
                <a:latin typeface="Times New Roman" panose="02020603050405020304" pitchFamily="18" charset="0"/>
                <a:cs typeface="Times New Roman" panose="02020603050405020304" pitchFamily="18" charset="0"/>
              </a:rPr>
              <a:t>Background/Motivation:</a:t>
            </a:r>
          </a:p>
          <a:p>
            <a:pPr marL="285750" indent="-285750" algn="just">
              <a:lnSpc>
                <a:spcPct val="100000"/>
              </a:lnSpc>
              <a:buFont typeface="Arial" panose="020B0604020202020204" pitchFamily="34" charset="0"/>
              <a:buChar char="•"/>
            </a:pPr>
            <a:r>
              <a:rPr lang="en-IN" sz="1800" dirty="0">
                <a:latin typeface="Times New Roman" panose="02020603050405020304" pitchFamily="18" charset="0"/>
                <a:cs typeface="Times New Roman" panose="02020603050405020304" pitchFamily="18" charset="0"/>
              </a:rPr>
              <a:t>Raspberry Pi Is A Credit-card Sized Computer.</a:t>
            </a:r>
          </a:p>
          <a:p>
            <a:pPr marL="285750" indent="-285750" algn="just">
              <a:lnSpc>
                <a:spcPct val="100000"/>
              </a:lnSpc>
              <a:buFont typeface="Arial" panose="020B0604020202020204" pitchFamily="34" charset="0"/>
              <a:buChar char="•"/>
            </a:pPr>
            <a:r>
              <a:rPr lang="en-IN" sz="1800" dirty="0">
                <a:latin typeface="Times New Roman" panose="02020603050405020304" pitchFamily="18" charset="0"/>
                <a:cs typeface="Times New Roman" panose="02020603050405020304" pitchFamily="18" charset="0"/>
              </a:rPr>
              <a:t>The Research And Development Of Raspberry Pi Controlled IOT Based Robot.</a:t>
            </a:r>
          </a:p>
          <a:p>
            <a:pPr marL="285750" indent="-285750" algn="just">
              <a:lnSpc>
                <a:spcPct val="100000"/>
              </a:lnSpc>
              <a:buFont typeface="Arial" panose="020B0604020202020204" pitchFamily="34" charset="0"/>
              <a:buChar char="•"/>
            </a:pPr>
            <a:r>
              <a:rPr lang="en-IN" sz="1800" dirty="0">
                <a:latin typeface="Times New Roman" panose="02020603050405020304" pitchFamily="18" charset="0"/>
                <a:cs typeface="Times New Roman" panose="02020603050405020304" pitchFamily="18" charset="0"/>
              </a:rPr>
              <a:t>IOT Is Internet Of Thing Where All The Physical Devices Connects With Digital Systems, Such As Refrigerator, TV, Ac, Washing Machine, Music System Which Can Works Automatically Or Control From Anywhere. </a:t>
            </a:r>
          </a:p>
          <a:p>
            <a:pPr marL="285750" indent="-285750" algn="just">
              <a:lnSpc>
                <a:spcPct val="100000"/>
              </a:lnSpc>
              <a:buFont typeface="Arial" panose="020B0604020202020204" pitchFamily="34" charset="0"/>
              <a:buChar char="•"/>
            </a:pPr>
            <a:r>
              <a:rPr lang="en-IN" sz="1800" dirty="0">
                <a:latin typeface="Times New Roman" panose="02020603050405020304" pitchFamily="18" charset="0"/>
                <a:cs typeface="Times New Roman" panose="02020603050405020304" pitchFamily="18" charset="0"/>
              </a:rPr>
              <a:t>Researched Says 50 Billions Devices Will Connect By 2020. </a:t>
            </a:r>
          </a:p>
          <a:p>
            <a:pPr marL="285750" indent="-285750" algn="just">
              <a:lnSpc>
                <a:spcPct val="100000"/>
              </a:lnSpc>
              <a:buFont typeface="Arial" panose="020B0604020202020204" pitchFamily="34" charset="0"/>
              <a:buChar char="•"/>
            </a:pPr>
            <a:r>
              <a:rPr lang="en-IN" sz="1800" dirty="0">
                <a:latin typeface="Times New Roman" panose="02020603050405020304" pitchFamily="18" charset="0"/>
                <a:cs typeface="Times New Roman" panose="02020603050405020304" pitchFamily="18" charset="0"/>
              </a:rPr>
              <a:t>It Is Connected With The Internet And Robot Can Be Controlled As Per Given Command.  </a:t>
            </a:r>
            <a:endParaRPr lang="en-US" sz="1800" dirty="0">
              <a:latin typeface="Times New Roman" panose="02020603050405020304" pitchFamily="18" charset="0"/>
              <a:cs typeface="Times New Roman" panose="02020603050405020304" pitchFamily="18" charset="0"/>
            </a:endParaRPr>
          </a:p>
          <a:p>
            <a:pPr algn="just">
              <a:lnSpc>
                <a:spcPct val="100000"/>
              </a:lnSpc>
            </a:pPr>
            <a:r>
              <a:rPr lang="en-US" sz="1900" b="1" dirty="0">
                <a:latin typeface="Times New Roman" panose="02020603050405020304" pitchFamily="18" charset="0"/>
                <a:cs typeface="Times New Roman" panose="02020603050405020304" pitchFamily="18" charset="0"/>
              </a:rPr>
              <a:t>Technology:</a:t>
            </a:r>
          </a:p>
          <a:p>
            <a:pPr marL="285750" indent="-285750" algn="just">
              <a:lnSpc>
                <a:spcPct val="100000"/>
              </a:lnSpc>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The Technologies Used In The Project Are Java, HTML, Java Script, JSP, Ajex, JSP &amp; Servlet. </a:t>
            </a:r>
          </a:p>
          <a:p>
            <a:pPr marL="285750" indent="-285750" algn="just">
              <a:lnSpc>
                <a:spcPct val="100000"/>
              </a:lnSpc>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It Uses The Wireless Technology To Communication Between Raspberry Pi And User Interface. </a:t>
            </a:r>
          </a:p>
          <a:p>
            <a:pPr>
              <a:lnSpc>
                <a:spcPct val="100000"/>
              </a:lnSpc>
            </a:pPr>
            <a:endParaRPr lang="en-US" sz="1800" dirty="0"/>
          </a:p>
        </p:txBody>
      </p:sp>
      <p:sp>
        <p:nvSpPr>
          <p:cNvPr id="5" name="Date Placeholder 4"/>
          <p:cNvSpPr>
            <a:spLocks noGrp="1"/>
          </p:cNvSpPr>
          <p:nvPr>
            <p:ph type="dt" sz="half" idx="10"/>
          </p:nvPr>
        </p:nvSpPr>
        <p:spPr/>
        <p:txBody>
          <a:bodyPr/>
          <a:lstStyle/>
          <a:p>
            <a:r>
              <a:rPr lang="en-US" dirty="0" smtClean="0"/>
              <a:t>15/5/2016</a:t>
            </a:r>
            <a:endParaRPr lang="en-US" dirty="0"/>
          </a:p>
        </p:txBody>
      </p:sp>
      <p:sp>
        <p:nvSpPr>
          <p:cNvPr id="6" name="Footer Placeholder 5"/>
          <p:cNvSpPr>
            <a:spLocks noGrp="1"/>
          </p:cNvSpPr>
          <p:nvPr>
            <p:ph type="ftr" sz="quarter" idx="11"/>
          </p:nvPr>
        </p:nvSpPr>
        <p:spPr/>
        <p:txBody>
          <a:bodyPr/>
          <a:lstStyle/>
          <a:p>
            <a:r>
              <a:rPr lang="en-US" dirty="0" smtClean="0"/>
              <a:t>VATSAL N SHAH : IOT ROBOT</a:t>
            </a:r>
            <a:endParaRPr lang="en-US" dirty="0"/>
          </a:p>
        </p:txBody>
      </p:sp>
      <p:sp>
        <p:nvSpPr>
          <p:cNvPr id="7" name="Slide Number Placeholder 6"/>
          <p:cNvSpPr>
            <a:spLocks noGrp="1"/>
          </p:cNvSpPr>
          <p:nvPr>
            <p:ph type="sldNum" sz="quarter" idx="12"/>
          </p:nvPr>
        </p:nvSpPr>
        <p:spPr/>
        <p:txBody>
          <a:bodyPr/>
          <a:lstStyle/>
          <a:p>
            <a:fld id="{0FF54DE5-C571-48E8-A5BC-B369434E2F44}" type="slidenum">
              <a:rPr lang="en-US" smtClean="0"/>
              <a:t>3</a:t>
            </a:fld>
            <a:endParaRPr lang="en-US" dirty="0"/>
          </a:p>
        </p:txBody>
      </p:sp>
    </p:spTree>
    <p:extLst>
      <p:ext uri="{BB962C8B-B14F-4D97-AF65-F5344CB8AC3E}">
        <p14:creationId xmlns:p14="http://schemas.microsoft.com/office/powerpoint/2010/main" val="2853788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a:t>
            </a:r>
            <a:endParaRPr lang="en-US" dirty="0"/>
          </a:p>
        </p:txBody>
      </p:sp>
      <p:sp>
        <p:nvSpPr>
          <p:cNvPr id="3" name="Content Placeholder 2"/>
          <p:cNvSpPr>
            <a:spLocks noGrp="1"/>
          </p:cNvSpPr>
          <p:nvPr>
            <p:ph idx="1"/>
          </p:nvPr>
        </p:nvSpPr>
        <p:spPr>
          <a:xfrm>
            <a:off x="1103382" y="1638300"/>
            <a:ext cx="9982200" cy="4572000"/>
          </a:xfrm>
        </p:spPr>
        <p:txBody>
          <a:bodyPr>
            <a:normAutofit fontScale="92500" lnSpcReduction="20000"/>
          </a:bodyPr>
          <a:lstStyle/>
          <a:p>
            <a:pPr marL="0" indent="0" algn="just">
              <a:buNone/>
            </a:pPr>
            <a:r>
              <a:rPr lang="en-US" dirty="0">
                <a:latin typeface="Times New Roman" panose="02020603050405020304" pitchFamily="18" charset="0"/>
                <a:cs typeface="Times New Roman" panose="02020603050405020304" pitchFamily="18" charset="0"/>
              </a:rPr>
              <a:t>To develop an </a:t>
            </a:r>
            <a:r>
              <a:rPr lang="en-IN" dirty="0">
                <a:latin typeface="Times New Roman" panose="02020603050405020304" pitchFamily="18" charset="0"/>
                <a:cs typeface="Times New Roman" panose="02020603050405020304" pitchFamily="18" charset="0"/>
              </a:rPr>
              <a:t>IOT technology based robot, which </a:t>
            </a:r>
            <a:r>
              <a:rPr lang="en-US" dirty="0">
                <a:latin typeface="Times New Roman" panose="02020603050405020304" pitchFamily="18" charset="0"/>
                <a:cs typeface="Times New Roman" panose="02020603050405020304" pitchFamily="18" charset="0"/>
              </a:rPr>
              <a:t>can be controlled by a mobile devices/ computer over the Internet / Wi-Fi from anywhere at any time.</a:t>
            </a:r>
          </a:p>
          <a:p>
            <a:pPr lvl="0" algn="just"/>
            <a:r>
              <a:rPr lang="en-US" sz="1900" dirty="0">
                <a:latin typeface="Times New Roman" panose="02020603050405020304" pitchFamily="18" charset="0"/>
                <a:cs typeface="Times New Roman" panose="02020603050405020304" pitchFamily="18" charset="0"/>
              </a:rPr>
              <a:t>Gather system requirements </a:t>
            </a:r>
          </a:p>
          <a:p>
            <a:pPr lvl="0" algn="just"/>
            <a:r>
              <a:rPr lang="en-US" sz="1900" dirty="0">
                <a:latin typeface="Times New Roman" panose="02020603050405020304" pitchFamily="18" charset="0"/>
                <a:cs typeface="Times New Roman" panose="02020603050405020304" pitchFamily="18" charset="0"/>
              </a:rPr>
              <a:t>Evaluate and study the platform required for the system</a:t>
            </a:r>
          </a:p>
          <a:p>
            <a:pPr lvl="0" algn="just"/>
            <a:r>
              <a:rPr lang="en-US" sz="1900" dirty="0">
                <a:latin typeface="Times New Roman" panose="02020603050405020304" pitchFamily="18" charset="0"/>
                <a:cs typeface="Times New Roman" panose="02020603050405020304" pitchFamily="18" charset="0"/>
              </a:rPr>
              <a:t>Evaluate and study suitable development language, technologies and tools </a:t>
            </a:r>
          </a:p>
          <a:p>
            <a:pPr lvl="0" algn="just"/>
            <a:r>
              <a:rPr lang="en-US" sz="1900" dirty="0">
                <a:latin typeface="Times New Roman" panose="02020603050405020304" pitchFamily="18" charset="0"/>
                <a:cs typeface="Times New Roman" panose="02020603050405020304" pitchFamily="18" charset="0"/>
              </a:rPr>
              <a:t>Evaluate Methods of Interface </a:t>
            </a:r>
          </a:p>
          <a:p>
            <a:pPr lvl="0" algn="just"/>
            <a:r>
              <a:rPr lang="en-US" sz="1900" dirty="0">
                <a:latin typeface="Times New Roman" panose="02020603050405020304" pitchFamily="18" charset="0"/>
                <a:cs typeface="Times New Roman" panose="02020603050405020304" pitchFamily="18" charset="0"/>
              </a:rPr>
              <a:t>Program Raspberry Pi </a:t>
            </a:r>
          </a:p>
          <a:p>
            <a:pPr lvl="0" algn="just"/>
            <a:r>
              <a:rPr lang="en-US" sz="1900" dirty="0">
                <a:latin typeface="Times New Roman" panose="02020603050405020304" pitchFamily="18" charset="0"/>
                <a:cs typeface="Times New Roman" panose="02020603050405020304" pitchFamily="18" charset="0"/>
              </a:rPr>
              <a:t>Interface board for dc motors</a:t>
            </a:r>
          </a:p>
          <a:p>
            <a:pPr lvl="0" algn="just"/>
            <a:r>
              <a:rPr lang="en-US" sz="1900" dirty="0">
                <a:latin typeface="Times New Roman" panose="02020603050405020304" pitchFamily="18" charset="0"/>
                <a:cs typeface="Times New Roman" panose="02020603050405020304" pitchFamily="18" charset="0"/>
              </a:rPr>
              <a:t>Program Website &amp; Control Page  </a:t>
            </a:r>
          </a:p>
          <a:p>
            <a:pPr lvl="0" algn="just"/>
            <a:r>
              <a:rPr lang="en-US" sz="1900" dirty="0">
                <a:latin typeface="Times New Roman" panose="02020603050405020304" pitchFamily="18" charset="0"/>
                <a:cs typeface="Times New Roman" panose="02020603050405020304" pitchFamily="18" charset="0"/>
              </a:rPr>
              <a:t>Evaluate and test the system </a:t>
            </a:r>
          </a:p>
          <a:p>
            <a:pPr lvl="0" algn="just"/>
            <a:r>
              <a:rPr lang="en-US" sz="1900" dirty="0">
                <a:latin typeface="Times New Roman" panose="02020603050405020304" pitchFamily="18" charset="0"/>
                <a:cs typeface="Times New Roman" panose="02020603050405020304" pitchFamily="18" charset="0"/>
              </a:rPr>
              <a:t>Maintain system </a:t>
            </a:r>
          </a:p>
          <a:p>
            <a:endParaRPr lang="en-US" dirty="0"/>
          </a:p>
        </p:txBody>
      </p:sp>
      <p:sp>
        <p:nvSpPr>
          <p:cNvPr id="5" name="Date Placeholder 4"/>
          <p:cNvSpPr>
            <a:spLocks noGrp="1"/>
          </p:cNvSpPr>
          <p:nvPr>
            <p:ph type="dt" sz="half" idx="10"/>
          </p:nvPr>
        </p:nvSpPr>
        <p:spPr/>
        <p:txBody>
          <a:bodyPr/>
          <a:lstStyle/>
          <a:p>
            <a:r>
              <a:rPr lang="en-US" dirty="0" smtClean="0"/>
              <a:t>15/5/2016</a:t>
            </a:r>
            <a:endParaRPr lang="en-US" dirty="0"/>
          </a:p>
        </p:txBody>
      </p:sp>
      <p:sp>
        <p:nvSpPr>
          <p:cNvPr id="6" name="Footer Placeholder 5"/>
          <p:cNvSpPr>
            <a:spLocks noGrp="1"/>
          </p:cNvSpPr>
          <p:nvPr>
            <p:ph type="ftr" sz="quarter" idx="11"/>
          </p:nvPr>
        </p:nvSpPr>
        <p:spPr/>
        <p:txBody>
          <a:bodyPr/>
          <a:lstStyle/>
          <a:p>
            <a:r>
              <a:rPr lang="en-US" dirty="0" smtClean="0"/>
              <a:t>VATSAL N SHAH : IOT ROBOT</a:t>
            </a:r>
            <a:endParaRPr lang="en-US" dirty="0"/>
          </a:p>
        </p:txBody>
      </p:sp>
      <p:sp>
        <p:nvSpPr>
          <p:cNvPr id="7" name="Slide Number Placeholder 6"/>
          <p:cNvSpPr>
            <a:spLocks noGrp="1"/>
          </p:cNvSpPr>
          <p:nvPr>
            <p:ph type="sldNum" sz="quarter" idx="12"/>
          </p:nvPr>
        </p:nvSpPr>
        <p:spPr/>
        <p:txBody>
          <a:bodyPr/>
          <a:lstStyle/>
          <a:p>
            <a:fld id="{0FF54DE5-C571-48E8-A5BC-B369434E2F44}" type="slidenum">
              <a:rPr lang="en-US" smtClean="0"/>
              <a:t>4</a:t>
            </a:fld>
            <a:endParaRPr lang="en-US" dirty="0"/>
          </a:p>
        </p:txBody>
      </p:sp>
    </p:spTree>
    <p:extLst>
      <p:ext uri="{BB962C8B-B14F-4D97-AF65-F5344CB8AC3E}">
        <p14:creationId xmlns:p14="http://schemas.microsoft.com/office/powerpoint/2010/main" val="42245094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31881" y="582288"/>
            <a:ext cx="9980682" cy="536739"/>
          </a:xfrm>
        </p:spPr>
        <p:txBody>
          <a:bodyPr>
            <a:normAutofit/>
          </a:bodyPr>
          <a:lstStyle/>
          <a:p>
            <a:r>
              <a:rPr lang="en-US" sz="2800" dirty="0" smtClean="0"/>
              <a:t>Design Methodology </a:t>
            </a:r>
            <a:endParaRPr lang="en-US" sz="2800" dirty="0"/>
          </a:p>
        </p:txBody>
      </p:sp>
      <p:sp>
        <p:nvSpPr>
          <p:cNvPr id="91" name="Content Placeholder 2"/>
          <p:cNvSpPr txBox="1">
            <a:spLocks/>
          </p:cNvSpPr>
          <p:nvPr/>
        </p:nvSpPr>
        <p:spPr>
          <a:xfrm>
            <a:off x="1130363" y="1511300"/>
            <a:ext cx="9982200" cy="4559300"/>
          </a:xfrm>
          <a:prstGeom prst="rect">
            <a:avLst/>
          </a:prstGeom>
        </p:spPr>
        <p:txBody>
          <a:bodyPr vert="horz" lIns="0" tIns="1188720" rIns="0" bIns="45720" rtlCol="0">
            <a:normAutofit/>
          </a:bodyPr>
          <a:lstStyle>
            <a:lvl1pPr marL="0" indent="0" algn="ctr" defTabSz="914400" rtl="0" eaLnBrk="1" latinLnBrk="0" hangingPunct="1">
              <a:lnSpc>
                <a:spcPct val="90000"/>
              </a:lnSpc>
              <a:spcBef>
                <a:spcPts val="1800"/>
              </a:spcBef>
              <a:buFont typeface="Wingdings" panose="05000000000000000000" pitchFamily="2" charset="2"/>
              <a:buNone/>
              <a:defRPr sz="2000" kern="1200">
                <a:solidFill>
                  <a:schemeClr val="tx1"/>
                </a:solidFill>
                <a:latin typeface="+mn-lt"/>
                <a:ea typeface="+mn-ea"/>
                <a:cs typeface="+mn-cs"/>
              </a:defRPr>
            </a:lvl1pPr>
            <a:lvl2pPr marL="457200" indent="0" algn="l" defTabSz="914400" rtl="0" eaLnBrk="1" latinLnBrk="0" hangingPunct="1">
              <a:lnSpc>
                <a:spcPct val="90000"/>
              </a:lnSpc>
              <a:spcBef>
                <a:spcPts val="600"/>
              </a:spcBef>
              <a:buFont typeface="Wingdings" panose="05000000000000000000" pitchFamily="2" charset="2"/>
              <a:buNone/>
              <a:defRPr sz="2800" kern="1200">
                <a:solidFill>
                  <a:schemeClr val="tx1"/>
                </a:solidFill>
                <a:latin typeface="+mn-lt"/>
                <a:ea typeface="+mn-ea"/>
                <a:cs typeface="+mn-cs"/>
              </a:defRPr>
            </a:lvl2pPr>
            <a:lvl3pPr marL="914400" indent="0" algn="l" defTabSz="914400" rtl="0" eaLnBrk="1" latinLnBrk="0" hangingPunct="1">
              <a:lnSpc>
                <a:spcPct val="90000"/>
              </a:lnSpc>
              <a:spcBef>
                <a:spcPts val="600"/>
              </a:spcBef>
              <a:buFont typeface="Wingdings" panose="05000000000000000000" pitchFamily="2" charset="2"/>
              <a:buNone/>
              <a:defRPr sz="2400" kern="1200">
                <a:solidFill>
                  <a:schemeClr val="tx1"/>
                </a:solidFill>
                <a:latin typeface="+mn-lt"/>
                <a:ea typeface="+mn-ea"/>
                <a:cs typeface="+mn-cs"/>
              </a:defRPr>
            </a:lvl3pPr>
            <a:lvl4pPr marL="1371600" indent="0" algn="l" defTabSz="914400" rtl="0" eaLnBrk="1" latinLnBrk="0" hangingPunct="1">
              <a:lnSpc>
                <a:spcPct val="90000"/>
              </a:lnSpc>
              <a:spcBef>
                <a:spcPts val="600"/>
              </a:spcBef>
              <a:buFont typeface="Wingdings" panose="05000000000000000000" pitchFamily="2" charset="2"/>
              <a:buNone/>
              <a:defRPr sz="2000" kern="1200">
                <a:solidFill>
                  <a:schemeClr val="tx1"/>
                </a:solidFill>
                <a:latin typeface="+mn-lt"/>
                <a:ea typeface="+mn-ea"/>
                <a:cs typeface="+mn-cs"/>
              </a:defRPr>
            </a:lvl4pPr>
            <a:lvl5pPr marL="1828800" indent="0" algn="l" defTabSz="914400" rtl="0" eaLnBrk="1" latinLnBrk="0" hangingPunct="1">
              <a:lnSpc>
                <a:spcPct val="90000"/>
              </a:lnSpc>
              <a:spcBef>
                <a:spcPts val="600"/>
              </a:spcBef>
              <a:buFont typeface="Wingdings" panose="05000000000000000000" pitchFamily="2" charset="2"/>
              <a:buNone/>
              <a:defRPr sz="2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Wingdings" panose="05000000000000000000" pitchFamily="2" charset="2"/>
              <a:buNone/>
              <a:defRPr sz="2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Wingdings" panose="05000000000000000000" pitchFamily="2" charset="2"/>
              <a:buNone/>
              <a:defRPr sz="2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Wingdings" panose="05000000000000000000" pitchFamily="2" charset="2"/>
              <a:buNone/>
              <a:defRPr sz="2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Wingdings" panose="05000000000000000000" pitchFamily="2" charset="2"/>
              <a:buNone/>
              <a:defRPr sz="2000" kern="1200">
                <a:solidFill>
                  <a:schemeClr val="tx1"/>
                </a:solidFill>
                <a:latin typeface="+mn-lt"/>
                <a:ea typeface="+mn-ea"/>
                <a:cs typeface="+mn-cs"/>
              </a:defRPr>
            </a:lvl9pPr>
          </a:lstStyle>
          <a:p>
            <a:pPr marL="285750" indent="-285750" algn="l">
              <a:lnSpc>
                <a:spcPct val="100000"/>
              </a:lnSpc>
              <a:buFont typeface="Arial" panose="020B0604020202020204" pitchFamily="34" charset="0"/>
              <a:buChar char="•"/>
            </a:pPr>
            <a:endParaRPr lang="en-US" sz="1800" dirty="0">
              <a:latin typeface="Times New Roman" panose="02020603050405020304" pitchFamily="18" charset="0"/>
              <a:cs typeface="Times New Roman" panose="02020603050405020304" pitchFamily="18" charset="0"/>
            </a:endParaRPr>
          </a:p>
        </p:txBody>
      </p:sp>
      <p:sp>
        <p:nvSpPr>
          <p:cNvPr id="92" name="TextBox 91"/>
          <p:cNvSpPr txBox="1"/>
          <p:nvPr/>
        </p:nvSpPr>
        <p:spPr>
          <a:xfrm>
            <a:off x="1231900" y="1511300"/>
            <a:ext cx="9880663" cy="2534027"/>
          </a:xfrm>
          <a:prstGeom prst="rect">
            <a:avLst/>
          </a:prstGeom>
          <a:noFill/>
        </p:spPr>
        <p:txBody>
          <a:bodyPr wrap="square" rtlCol="0">
            <a:spAutoFit/>
          </a:bodyPr>
          <a:lstStyle/>
          <a:p>
            <a:pPr marL="285750" indent="-285750" algn="just">
              <a:lnSpc>
                <a:spcPct val="150000"/>
              </a:lnSpc>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The design consists more on actual planning of hardware part than the code to be created. A number of software and hardware implementation techniques were used to design and develop the system. Fig. 1 shows the block diagram of system. </a:t>
            </a:r>
            <a:endParaRPr lang="en-US" dirty="0">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This section can be divided into many parts: Raspberry pi controller, Wifi dongle, Camera design, Power supply adapter, Ultrasonic sensor, IR sensors, and Motor control design. </a:t>
            </a:r>
            <a:endParaRPr lang="en-US" dirty="0">
              <a:latin typeface="Times New Roman" panose="02020603050405020304" pitchFamily="18" charset="0"/>
              <a:cs typeface="Times New Roman" panose="02020603050405020304" pitchFamily="18" charset="0"/>
            </a:endParaRPr>
          </a:p>
          <a:p>
            <a:pPr algn="just">
              <a:lnSpc>
                <a:spcPct val="150000"/>
              </a:lnSpc>
            </a:pPr>
            <a:endParaRPr lang="en-US" dirty="0"/>
          </a:p>
        </p:txBody>
      </p:sp>
      <p:sp>
        <p:nvSpPr>
          <p:cNvPr id="93" name="Date Placeholder 92"/>
          <p:cNvSpPr>
            <a:spLocks noGrp="1"/>
          </p:cNvSpPr>
          <p:nvPr>
            <p:ph type="dt" sz="half" idx="10"/>
          </p:nvPr>
        </p:nvSpPr>
        <p:spPr/>
        <p:txBody>
          <a:bodyPr/>
          <a:lstStyle/>
          <a:p>
            <a:r>
              <a:rPr lang="en-US" dirty="0" smtClean="0"/>
              <a:t>15/5/2016</a:t>
            </a:r>
            <a:endParaRPr lang="en-US" dirty="0"/>
          </a:p>
        </p:txBody>
      </p:sp>
      <p:sp>
        <p:nvSpPr>
          <p:cNvPr id="94" name="Footer Placeholder 93"/>
          <p:cNvSpPr>
            <a:spLocks noGrp="1"/>
          </p:cNvSpPr>
          <p:nvPr>
            <p:ph type="ftr" sz="quarter" idx="11"/>
          </p:nvPr>
        </p:nvSpPr>
        <p:spPr/>
        <p:txBody>
          <a:bodyPr/>
          <a:lstStyle/>
          <a:p>
            <a:r>
              <a:rPr lang="en-US" dirty="0" smtClean="0"/>
              <a:t>VATSAL N SHAH : IOT ROBOT</a:t>
            </a:r>
            <a:endParaRPr lang="en-US" dirty="0"/>
          </a:p>
        </p:txBody>
      </p:sp>
      <p:sp>
        <p:nvSpPr>
          <p:cNvPr id="95" name="Slide Number Placeholder 94"/>
          <p:cNvSpPr>
            <a:spLocks noGrp="1"/>
          </p:cNvSpPr>
          <p:nvPr>
            <p:ph type="sldNum" sz="quarter" idx="12"/>
          </p:nvPr>
        </p:nvSpPr>
        <p:spPr/>
        <p:txBody>
          <a:bodyPr/>
          <a:lstStyle/>
          <a:p>
            <a:fld id="{0FF54DE5-C571-48E8-A5BC-B369434E2F44}" type="slidenum">
              <a:rPr lang="en-US" smtClean="0"/>
              <a:t>5</a:t>
            </a:fld>
            <a:endParaRPr lang="en-US" dirty="0"/>
          </a:p>
        </p:txBody>
      </p:sp>
    </p:spTree>
    <p:extLst>
      <p:ext uri="{BB962C8B-B14F-4D97-AF65-F5344CB8AC3E}">
        <p14:creationId xmlns:p14="http://schemas.microsoft.com/office/powerpoint/2010/main" val="3683544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5" name="Picture 84"/>
          <p:cNvPicPr>
            <a:picLocks noChangeAspect="1"/>
          </p:cNvPicPr>
          <p:nvPr/>
        </p:nvPicPr>
        <p:blipFill rotWithShape="1">
          <a:blip r:embed="rId2" cstate="print">
            <a:extLst>
              <a:ext uri="{28A0092B-C50C-407E-A947-70E740481C1C}">
                <a14:useLocalDpi xmlns:a14="http://schemas.microsoft.com/office/drawing/2010/main" val="0"/>
              </a:ext>
            </a:extLst>
          </a:blip>
          <a:srcRect t="3767" r="1337" b="2816"/>
          <a:stretch/>
        </p:blipFill>
        <p:spPr>
          <a:xfrm>
            <a:off x="7222590" y="4904102"/>
            <a:ext cx="2504667" cy="1047935"/>
          </a:xfrm>
          <a:prstGeom prst="rect">
            <a:avLst/>
          </a:prstGeom>
        </p:spPr>
      </p:pic>
      <p:grpSp>
        <p:nvGrpSpPr>
          <p:cNvPr id="88" name="Group 87"/>
          <p:cNvGrpSpPr/>
          <p:nvPr/>
        </p:nvGrpSpPr>
        <p:grpSpPr>
          <a:xfrm>
            <a:off x="54695" y="526709"/>
            <a:ext cx="11621364" cy="6284721"/>
            <a:chOff x="152400" y="469900"/>
            <a:chExt cx="11621364" cy="6284721"/>
          </a:xfrm>
        </p:grpSpPr>
        <p:grpSp>
          <p:nvGrpSpPr>
            <p:cNvPr id="2" name="Group 1"/>
            <p:cNvGrpSpPr/>
            <p:nvPr/>
          </p:nvGrpSpPr>
          <p:grpSpPr>
            <a:xfrm>
              <a:off x="152400" y="469900"/>
              <a:ext cx="10815447" cy="6162488"/>
              <a:chOff x="151814" y="644320"/>
              <a:chExt cx="7842302" cy="5602514"/>
            </a:xfrm>
          </p:grpSpPr>
          <p:sp>
            <p:nvSpPr>
              <p:cNvPr id="3" name="Rectangle 2"/>
              <p:cNvSpPr/>
              <p:nvPr/>
            </p:nvSpPr>
            <p:spPr>
              <a:xfrm>
                <a:off x="390339" y="644320"/>
                <a:ext cx="7315210" cy="5602514"/>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grpSp>
            <p:nvGrpSpPr>
              <p:cNvPr id="4" name="Group 3"/>
              <p:cNvGrpSpPr/>
              <p:nvPr/>
            </p:nvGrpSpPr>
            <p:grpSpPr>
              <a:xfrm>
                <a:off x="151814" y="718798"/>
                <a:ext cx="7842302" cy="5336477"/>
                <a:chOff x="151814" y="718798"/>
                <a:chExt cx="7842302" cy="5336477"/>
              </a:xfrm>
            </p:grpSpPr>
            <p:grpSp>
              <p:nvGrpSpPr>
                <p:cNvPr id="5" name="Group 4"/>
                <p:cNvGrpSpPr/>
                <p:nvPr/>
              </p:nvGrpSpPr>
              <p:grpSpPr>
                <a:xfrm>
                  <a:off x="151814" y="1352152"/>
                  <a:ext cx="5126609" cy="4703123"/>
                  <a:chOff x="151814" y="1352152"/>
                  <a:chExt cx="5126609" cy="4703123"/>
                </a:xfrm>
              </p:grpSpPr>
              <p:grpSp>
                <p:nvGrpSpPr>
                  <p:cNvPr id="11" name="Group 10"/>
                  <p:cNvGrpSpPr/>
                  <p:nvPr/>
                </p:nvGrpSpPr>
                <p:grpSpPr>
                  <a:xfrm>
                    <a:off x="151814" y="2254831"/>
                    <a:ext cx="5126609" cy="3800444"/>
                    <a:chOff x="2208652" y="1398386"/>
                    <a:chExt cx="5126609" cy="3800444"/>
                  </a:xfrm>
                </p:grpSpPr>
                <p:grpSp>
                  <p:nvGrpSpPr>
                    <p:cNvPr id="15" name="Group 14"/>
                    <p:cNvGrpSpPr/>
                    <p:nvPr/>
                  </p:nvGrpSpPr>
                  <p:grpSpPr>
                    <a:xfrm>
                      <a:off x="2208652" y="1398386"/>
                      <a:ext cx="5126609" cy="3800444"/>
                      <a:chOff x="-665017" y="-296045"/>
                      <a:chExt cx="5953545" cy="4598303"/>
                    </a:xfrm>
                  </p:grpSpPr>
                  <p:grpSp>
                    <p:nvGrpSpPr>
                      <p:cNvPr id="22" name="Group 21"/>
                      <p:cNvGrpSpPr/>
                      <p:nvPr/>
                    </p:nvGrpSpPr>
                    <p:grpSpPr>
                      <a:xfrm>
                        <a:off x="-665017" y="-296045"/>
                        <a:ext cx="5953545" cy="4598303"/>
                        <a:chOff x="-665017" y="-296045"/>
                        <a:chExt cx="5953545" cy="4598303"/>
                      </a:xfrm>
                    </p:grpSpPr>
                    <p:grpSp>
                      <p:nvGrpSpPr>
                        <p:cNvPr id="24" name="Group 23"/>
                        <p:cNvGrpSpPr/>
                        <p:nvPr/>
                      </p:nvGrpSpPr>
                      <p:grpSpPr>
                        <a:xfrm>
                          <a:off x="-665017" y="-296045"/>
                          <a:ext cx="5953545" cy="4598303"/>
                          <a:chOff x="-665017" y="-296045"/>
                          <a:chExt cx="5953545" cy="4598303"/>
                        </a:xfrm>
                      </p:grpSpPr>
                      <p:grpSp>
                        <p:nvGrpSpPr>
                          <p:cNvPr id="26" name="Group 25"/>
                          <p:cNvGrpSpPr/>
                          <p:nvPr/>
                        </p:nvGrpSpPr>
                        <p:grpSpPr>
                          <a:xfrm>
                            <a:off x="-665017" y="-296045"/>
                            <a:ext cx="5953545" cy="4598303"/>
                            <a:chOff x="-665017" y="-296045"/>
                            <a:chExt cx="5953545" cy="4598303"/>
                          </a:xfrm>
                        </p:grpSpPr>
                        <p:grpSp>
                          <p:nvGrpSpPr>
                            <p:cNvPr id="29" name="Group 28"/>
                            <p:cNvGrpSpPr/>
                            <p:nvPr/>
                          </p:nvGrpSpPr>
                          <p:grpSpPr>
                            <a:xfrm>
                              <a:off x="-665017" y="-296045"/>
                              <a:ext cx="5953545" cy="4598303"/>
                              <a:chOff x="-665017" y="-296045"/>
                              <a:chExt cx="5953545" cy="4598303"/>
                            </a:xfrm>
                          </p:grpSpPr>
                          <p:grpSp>
                            <p:nvGrpSpPr>
                              <p:cNvPr id="34" name="Group 33"/>
                              <p:cNvGrpSpPr/>
                              <p:nvPr/>
                            </p:nvGrpSpPr>
                            <p:grpSpPr>
                              <a:xfrm>
                                <a:off x="-665017" y="-296045"/>
                                <a:ext cx="4953087" cy="4598303"/>
                                <a:chOff x="-665017" y="-296045"/>
                                <a:chExt cx="4953087" cy="4598303"/>
                              </a:xfrm>
                            </p:grpSpPr>
                            <p:sp>
                              <p:nvSpPr>
                                <p:cNvPr id="40" name="Rectangle 39"/>
                                <p:cNvSpPr/>
                                <p:nvPr/>
                              </p:nvSpPr>
                              <p:spPr>
                                <a:xfrm>
                                  <a:off x="-665017" y="-296045"/>
                                  <a:ext cx="4569184" cy="4336837"/>
                                </a:xfrm>
                                <a:prstGeom prst="rect">
                                  <a:avLst/>
                                </a:prstGeom>
                                <a:ln w="9525">
                                  <a:noFill/>
                                </a:ln>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dirty="0">
                                    <a:latin typeface="Times New Roman" panose="02020603050405020304" pitchFamily="18" charset="0"/>
                                    <a:cs typeface="Times New Roman" panose="02020603050405020304" pitchFamily="18" charset="0"/>
                                  </a:endParaRPr>
                                </a:p>
                              </p:txBody>
                            </p:sp>
                            <p:grpSp>
                              <p:nvGrpSpPr>
                                <p:cNvPr id="41" name="Group 40"/>
                                <p:cNvGrpSpPr/>
                                <p:nvPr/>
                              </p:nvGrpSpPr>
                              <p:grpSpPr>
                                <a:xfrm>
                                  <a:off x="97352" y="72739"/>
                                  <a:ext cx="4190718" cy="4229519"/>
                                  <a:chOff x="97352" y="72739"/>
                                  <a:chExt cx="4190718" cy="4229519"/>
                                </a:xfrm>
                              </p:grpSpPr>
                              <p:grpSp>
                                <p:nvGrpSpPr>
                                  <p:cNvPr id="42" name="Group 41"/>
                                  <p:cNvGrpSpPr/>
                                  <p:nvPr/>
                                </p:nvGrpSpPr>
                                <p:grpSpPr>
                                  <a:xfrm>
                                    <a:off x="97352" y="884166"/>
                                    <a:ext cx="3824433" cy="3418092"/>
                                    <a:chOff x="97352" y="884166"/>
                                    <a:chExt cx="3824433" cy="3418092"/>
                                  </a:xfrm>
                                </p:grpSpPr>
                                <p:grpSp>
                                  <p:nvGrpSpPr>
                                    <p:cNvPr id="61" name="Group 60"/>
                                    <p:cNvGrpSpPr/>
                                    <p:nvPr/>
                                  </p:nvGrpSpPr>
                                  <p:grpSpPr>
                                    <a:xfrm>
                                      <a:off x="97352" y="884166"/>
                                      <a:ext cx="3634447" cy="3418092"/>
                                      <a:chOff x="97352" y="884166"/>
                                      <a:chExt cx="3634447" cy="3418092"/>
                                    </a:xfrm>
                                  </p:grpSpPr>
                                  <p:pic>
                                    <p:nvPicPr>
                                      <p:cNvPr id="65" name="Picture 64"/>
                                      <p:cNvPicPr>
                                        <a:picLocks noChangeAspect="1"/>
                                      </p:cNvPicPr>
                                      <p:nvPr/>
                                    </p:nvPicPr>
                                    <p:blipFill rotWithShape="1">
                                      <a:blip r:embed="rId3" cstate="print">
                                        <a:extLst>
                                          <a:ext uri="{28A0092B-C50C-407E-A947-70E740481C1C}">
                                            <a14:useLocalDpi xmlns:a14="http://schemas.microsoft.com/office/drawing/2010/main" val="0"/>
                                          </a:ext>
                                        </a:extLst>
                                      </a:blip>
                                      <a:srcRect t="7306" b="4110"/>
                                      <a:stretch/>
                                    </p:blipFill>
                                    <p:spPr>
                                      <a:xfrm>
                                        <a:off x="772239" y="2695607"/>
                                        <a:ext cx="2453679" cy="1231900"/>
                                      </a:xfrm>
                                      <a:prstGeom prst="rect">
                                        <a:avLst/>
                                      </a:prstGeom>
                                    </p:spPr>
                                  </p:pic>
                                  <p:grpSp>
                                    <p:nvGrpSpPr>
                                      <p:cNvPr id="66" name="Group 65"/>
                                      <p:cNvGrpSpPr/>
                                      <p:nvPr/>
                                    </p:nvGrpSpPr>
                                    <p:grpSpPr>
                                      <a:xfrm>
                                        <a:off x="988533" y="3330542"/>
                                        <a:ext cx="794704" cy="971716"/>
                                        <a:chOff x="988533" y="3330542"/>
                                        <a:chExt cx="794704" cy="971716"/>
                                      </a:xfrm>
                                    </p:grpSpPr>
                                    <p:pic>
                                      <p:nvPicPr>
                                        <p:cNvPr id="82" name="Picture 8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5400000">
                                          <a:off x="988533" y="3517518"/>
                                          <a:ext cx="784740" cy="784740"/>
                                        </a:xfrm>
                                        <a:prstGeom prst="ellipse">
                                          <a:avLst/>
                                        </a:prstGeom>
                                      </p:spPr>
                                    </p:pic>
                                    <p:cxnSp>
                                      <p:nvCxnSpPr>
                                        <p:cNvPr id="83" name="Curved Connector 82"/>
                                        <p:cNvCxnSpPr/>
                                        <p:nvPr/>
                                      </p:nvCxnSpPr>
                                      <p:spPr>
                                        <a:xfrm rot="10800000" flipV="1">
                                          <a:off x="1428999" y="3330542"/>
                                          <a:ext cx="354238" cy="337712"/>
                                        </a:xfrm>
                                        <a:prstGeom prst="curvedConnector3">
                                          <a:avLst>
                                            <a:gd name="adj1" fmla="val 128090"/>
                                          </a:avLst>
                                        </a:prstGeom>
                                        <a:ln w="9525">
                                          <a:tailEnd type="triangle"/>
                                        </a:ln>
                                      </p:spPr>
                                      <p:style>
                                        <a:lnRef idx="3">
                                          <a:schemeClr val="dk1"/>
                                        </a:lnRef>
                                        <a:fillRef idx="0">
                                          <a:schemeClr val="dk1"/>
                                        </a:fillRef>
                                        <a:effectRef idx="2">
                                          <a:schemeClr val="dk1"/>
                                        </a:effectRef>
                                        <a:fontRef idx="minor">
                                          <a:schemeClr val="tx1"/>
                                        </a:fontRef>
                                      </p:style>
                                    </p:cxnSp>
                                  </p:grpSp>
                                  <p:grpSp>
                                    <p:nvGrpSpPr>
                                      <p:cNvPr id="67" name="Group 66"/>
                                      <p:cNvGrpSpPr/>
                                      <p:nvPr/>
                                    </p:nvGrpSpPr>
                                    <p:grpSpPr>
                                      <a:xfrm>
                                        <a:off x="2173510" y="1345016"/>
                                        <a:ext cx="1558289" cy="1622425"/>
                                        <a:chOff x="2173510" y="1345016"/>
                                        <a:chExt cx="1558289" cy="1622425"/>
                                      </a:xfrm>
                                    </p:grpSpPr>
                                    <p:pic>
                                      <p:nvPicPr>
                                        <p:cNvPr id="78" name="Picture 77"/>
                                        <p:cNvPicPr>
                                          <a:picLocks noChangeAspect="1"/>
                                        </p:cNvPicPr>
                                        <p:nvPr/>
                                      </p:nvPicPr>
                                      <p:blipFill rotWithShape="1">
                                        <a:blip r:embed="rId5">
                                          <a:extLst>
                                            <a:ext uri="{28A0092B-C50C-407E-A947-70E740481C1C}">
                                              <a14:useLocalDpi xmlns:a14="http://schemas.microsoft.com/office/drawing/2010/main" val="0"/>
                                            </a:ext>
                                          </a:extLst>
                                        </a:blip>
                                        <a:srcRect l="13200" t="13599" r="10800" b="10801"/>
                                        <a:stretch/>
                                      </p:blipFill>
                                      <p:spPr>
                                        <a:xfrm>
                                          <a:off x="2544450" y="1345016"/>
                                          <a:ext cx="1187349" cy="1181100"/>
                                        </a:xfrm>
                                        <a:prstGeom prst="rect">
                                          <a:avLst/>
                                        </a:prstGeom>
                                      </p:spPr>
                                    </p:pic>
                                    <p:cxnSp>
                                      <p:nvCxnSpPr>
                                        <p:cNvPr id="79" name="Curved Connector 78"/>
                                        <p:cNvCxnSpPr/>
                                        <p:nvPr/>
                                      </p:nvCxnSpPr>
                                      <p:spPr>
                                        <a:xfrm rot="5400000" flipH="1" flipV="1">
                                          <a:off x="1881241" y="2094491"/>
                                          <a:ext cx="1063624" cy="479086"/>
                                        </a:xfrm>
                                        <a:prstGeom prst="curvedConnector3">
                                          <a:avLst>
                                            <a:gd name="adj1" fmla="val 100937"/>
                                          </a:avLst>
                                        </a:prstGeom>
                                        <a:ln w="9525">
                                          <a:solidFill>
                                            <a:srgbClr val="C00000"/>
                                          </a:solidFill>
                                          <a:tailEnd type="triangle"/>
                                        </a:ln>
                                      </p:spPr>
                                      <p:style>
                                        <a:lnRef idx="3">
                                          <a:schemeClr val="dk1"/>
                                        </a:lnRef>
                                        <a:fillRef idx="0">
                                          <a:schemeClr val="dk1"/>
                                        </a:fillRef>
                                        <a:effectRef idx="2">
                                          <a:schemeClr val="dk1"/>
                                        </a:effectRef>
                                        <a:fontRef idx="minor">
                                          <a:schemeClr val="tx1"/>
                                        </a:fontRef>
                                      </p:style>
                                    </p:cxnSp>
                                    <p:cxnSp>
                                      <p:nvCxnSpPr>
                                        <p:cNvPr id="80" name="Curved Connector 79"/>
                                        <p:cNvCxnSpPr/>
                                        <p:nvPr/>
                                      </p:nvCxnSpPr>
                                      <p:spPr>
                                        <a:xfrm rot="5400000" flipH="1" flipV="1">
                                          <a:off x="2081206" y="2287339"/>
                                          <a:ext cx="977901" cy="349761"/>
                                        </a:xfrm>
                                        <a:prstGeom prst="curvedConnector3">
                                          <a:avLst>
                                            <a:gd name="adj1" fmla="val 94156"/>
                                          </a:avLst>
                                        </a:prstGeom>
                                        <a:ln w="9525">
                                          <a:tailEnd type="triangle"/>
                                        </a:ln>
                                      </p:spPr>
                                      <p:style>
                                        <a:lnRef idx="3">
                                          <a:schemeClr val="dk1"/>
                                        </a:lnRef>
                                        <a:fillRef idx="0">
                                          <a:schemeClr val="dk1"/>
                                        </a:fillRef>
                                        <a:effectRef idx="2">
                                          <a:schemeClr val="dk1"/>
                                        </a:effectRef>
                                        <a:fontRef idx="minor">
                                          <a:schemeClr val="tx1"/>
                                        </a:fontRef>
                                      </p:style>
                                    </p:cxnSp>
                                    <p:cxnSp>
                                      <p:nvCxnSpPr>
                                        <p:cNvPr id="81" name="Curved Connector 80"/>
                                        <p:cNvCxnSpPr/>
                                        <p:nvPr/>
                                      </p:nvCxnSpPr>
                                      <p:spPr>
                                        <a:xfrm rot="5400000" flipH="1" flipV="1">
                                          <a:off x="2222755" y="2362496"/>
                                          <a:ext cx="892176" cy="317713"/>
                                        </a:xfrm>
                                        <a:prstGeom prst="curvedConnector3">
                                          <a:avLst>
                                            <a:gd name="adj1" fmla="val 95552"/>
                                          </a:avLst>
                                        </a:prstGeom>
                                        <a:ln w="9525">
                                          <a:tailEnd type="triangle"/>
                                        </a:ln>
                                      </p:spPr>
                                      <p:style>
                                        <a:lnRef idx="3">
                                          <a:schemeClr val="dk1"/>
                                        </a:lnRef>
                                        <a:fillRef idx="0">
                                          <a:schemeClr val="dk1"/>
                                        </a:fillRef>
                                        <a:effectRef idx="2">
                                          <a:schemeClr val="dk1"/>
                                        </a:effectRef>
                                        <a:fontRef idx="minor">
                                          <a:schemeClr val="tx1"/>
                                        </a:fontRef>
                                      </p:style>
                                    </p:cxnSp>
                                  </p:grpSp>
                                  <p:grpSp>
                                    <p:nvGrpSpPr>
                                      <p:cNvPr id="68" name="Group 67"/>
                                      <p:cNvGrpSpPr/>
                                      <p:nvPr/>
                                    </p:nvGrpSpPr>
                                    <p:grpSpPr>
                                      <a:xfrm>
                                        <a:off x="97352" y="2200307"/>
                                        <a:ext cx="2377845" cy="855142"/>
                                        <a:chOff x="97352" y="2200307"/>
                                        <a:chExt cx="2377845" cy="855142"/>
                                      </a:xfrm>
                                    </p:grpSpPr>
                                    <p:pic>
                                      <p:nvPicPr>
                                        <p:cNvPr id="73" name="Picture 7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7352" y="2200307"/>
                                          <a:ext cx="851210" cy="555651"/>
                                        </a:xfrm>
                                        <a:prstGeom prst="rect">
                                          <a:avLst/>
                                        </a:prstGeom>
                                      </p:spPr>
                                    </p:pic>
                                    <p:cxnSp>
                                      <p:nvCxnSpPr>
                                        <p:cNvPr id="74" name="Curved Connector 73"/>
                                        <p:cNvCxnSpPr/>
                                        <p:nvPr/>
                                      </p:nvCxnSpPr>
                                      <p:spPr>
                                        <a:xfrm rot="10800000">
                                          <a:off x="433741" y="2729590"/>
                                          <a:ext cx="2041456" cy="325859"/>
                                        </a:xfrm>
                                        <a:prstGeom prst="curvedConnector3">
                                          <a:avLst>
                                            <a:gd name="adj1" fmla="val 100254"/>
                                          </a:avLst>
                                        </a:prstGeom>
                                        <a:ln w="9525">
                                          <a:solidFill>
                                            <a:srgbClr val="C00000"/>
                                          </a:solidFill>
                                          <a:tailEnd type="triangle"/>
                                        </a:ln>
                                      </p:spPr>
                                      <p:style>
                                        <a:lnRef idx="3">
                                          <a:schemeClr val="dk1"/>
                                        </a:lnRef>
                                        <a:fillRef idx="0">
                                          <a:schemeClr val="dk1"/>
                                        </a:fillRef>
                                        <a:effectRef idx="2">
                                          <a:schemeClr val="dk1"/>
                                        </a:effectRef>
                                        <a:fontRef idx="minor">
                                          <a:schemeClr val="tx1"/>
                                        </a:fontRef>
                                      </p:style>
                                    </p:cxnSp>
                                    <p:cxnSp>
                                      <p:nvCxnSpPr>
                                        <p:cNvPr id="75" name="Curved Connector 74"/>
                                        <p:cNvCxnSpPr/>
                                        <p:nvPr/>
                                      </p:nvCxnSpPr>
                                      <p:spPr>
                                        <a:xfrm rot="10800000">
                                          <a:off x="497294" y="2738743"/>
                                          <a:ext cx="1876301" cy="287339"/>
                                        </a:xfrm>
                                        <a:prstGeom prst="curvedConnector3">
                                          <a:avLst>
                                            <a:gd name="adj1" fmla="val 99923"/>
                                          </a:avLst>
                                        </a:prstGeom>
                                        <a:ln w="9525">
                                          <a:tailEnd type="triangle"/>
                                        </a:ln>
                                      </p:spPr>
                                      <p:style>
                                        <a:lnRef idx="3">
                                          <a:schemeClr val="accent5"/>
                                        </a:lnRef>
                                        <a:fillRef idx="0">
                                          <a:schemeClr val="accent5"/>
                                        </a:fillRef>
                                        <a:effectRef idx="2">
                                          <a:schemeClr val="accent5"/>
                                        </a:effectRef>
                                        <a:fontRef idx="minor">
                                          <a:schemeClr val="tx1"/>
                                        </a:fontRef>
                                      </p:style>
                                    </p:cxnSp>
                                    <p:cxnSp>
                                      <p:nvCxnSpPr>
                                        <p:cNvPr id="76" name="Curved Connector 75"/>
                                        <p:cNvCxnSpPr/>
                                        <p:nvPr/>
                                      </p:nvCxnSpPr>
                                      <p:spPr>
                                        <a:xfrm rot="10800000">
                                          <a:off x="539154" y="2736711"/>
                                          <a:ext cx="1723918" cy="256446"/>
                                        </a:xfrm>
                                        <a:prstGeom prst="curvedConnector3">
                                          <a:avLst>
                                            <a:gd name="adj1" fmla="val 97608"/>
                                          </a:avLst>
                                        </a:prstGeom>
                                        <a:ln w="9525">
                                          <a:solidFill>
                                            <a:schemeClr val="accent6">
                                              <a:lumMod val="50000"/>
                                            </a:schemeClr>
                                          </a:solidFill>
                                          <a:tailEnd type="triangle"/>
                                        </a:ln>
                                      </p:spPr>
                                      <p:style>
                                        <a:lnRef idx="3">
                                          <a:schemeClr val="dk1"/>
                                        </a:lnRef>
                                        <a:fillRef idx="0">
                                          <a:schemeClr val="dk1"/>
                                        </a:fillRef>
                                        <a:effectRef idx="2">
                                          <a:schemeClr val="dk1"/>
                                        </a:effectRef>
                                        <a:fontRef idx="minor">
                                          <a:schemeClr val="tx1"/>
                                        </a:fontRef>
                                      </p:style>
                                    </p:cxnSp>
                                    <p:cxnSp>
                                      <p:nvCxnSpPr>
                                        <p:cNvPr id="77" name="Curved Connector 76"/>
                                        <p:cNvCxnSpPr/>
                                        <p:nvPr/>
                                      </p:nvCxnSpPr>
                                      <p:spPr>
                                        <a:xfrm rot="10800000">
                                          <a:off x="596460" y="2682866"/>
                                          <a:ext cx="1553711" cy="280796"/>
                                        </a:xfrm>
                                        <a:prstGeom prst="curvedConnector3">
                                          <a:avLst>
                                            <a:gd name="adj1" fmla="val 97943"/>
                                          </a:avLst>
                                        </a:prstGeom>
                                        <a:ln w="9525">
                                          <a:tailEnd type="triangle"/>
                                        </a:ln>
                                      </p:spPr>
                                      <p:style>
                                        <a:lnRef idx="3">
                                          <a:schemeClr val="dk1"/>
                                        </a:lnRef>
                                        <a:fillRef idx="0">
                                          <a:schemeClr val="dk1"/>
                                        </a:fillRef>
                                        <a:effectRef idx="2">
                                          <a:schemeClr val="dk1"/>
                                        </a:effectRef>
                                        <a:fontRef idx="minor">
                                          <a:schemeClr val="tx1"/>
                                        </a:fontRef>
                                      </p:style>
                                    </p:cxnSp>
                                  </p:grpSp>
                                  <p:pic>
                                    <p:nvPicPr>
                                      <p:cNvPr id="69" name="Picture 68"/>
                                      <p:cNvPicPr>
                                        <a:picLocks noChangeAspect="1"/>
                                      </p:cNvPicPr>
                                      <p:nvPr/>
                                    </p:nvPicPr>
                                    <p:blipFill rotWithShape="1">
                                      <a:blip r:embed="rId7" cstate="print">
                                        <a:extLst>
                                          <a:ext uri="{28A0092B-C50C-407E-A947-70E740481C1C}">
                                            <a14:useLocalDpi xmlns:a14="http://schemas.microsoft.com/office/drawing/2010/main" val="0"/>
                                          </a:ext>
                                        </a:extLst>
                                      </a:blip>
                                      <a:srcRect/>
                                      <a:stretch/>
                                    </p:blipFill>
                                    <p:spPr>
                                      <a:xfrm>
                                        <a:off x="234790" y="884166"/>
                                        <a:ext cx="1041771" cy="682528"/>
                                      </a:xfrm>
                                      <a:prstGeom prst="ellipse">
                                        <a:avLst/>
                                      </a:prstGeom>
                                    </p:spPr>
                                  </p:pic>
                                  <p:grpSp>
                                    <p:nvGrpSpPr>
                                      <p:cNvPr id="70" name="Group 69"/>
                                      <p:cNvGrpSpPr/>
                                      <p:nvPr/>
                                    </p:nvGrpSpPr>
                                    <p:grpSpPr>
                                      <a:xfrm>
                                        <a:off x="1369175" y="1254791"/>
                                        <a:ext cx="1025320" cy="1515865"/>
                                        <a:chOff x="1369175" y="1254791"/>
                                        <a:chExt cx="1025320" cy="1515865"/>
                                      </a:xfrm>
                                    </p:grpSpPr>
                                    <p:pic>
                                      <p:nvPicPr>
                                        <p:cNvPr id="71" name="Picture 70"/>
                                        <p:cNvPicPr>
                                          <a:picLocks noChangeAspect="1"/>
                                        </p:cNvPicPr>
                                        <p:nvPr/>
                                      </p:nvPicPr>
                                      <p:blipFill rotWithShape="1">
                                        <a:blip r:embed="rId8" cstate="print">
                                          <a:extLst>
                                            <a:ext uri="{28A0092B-C50C-407E-A947-70E740481C1C}">
                                              <a14:useLocalDpi xmlns:a14="http://schemas.microsoft.com/office/drawing/2010/main" val="0"/>
                                            </a:ext>
                                          </a:extLst>
                                        </a:blip>
                                        <a:srcRect/>
                                        <a:stretch/>
                                      </p:blipFill>
                                      <p:spPr>
                                        <a:xfrm>
                                          <a:off x="1369175" y="1254791"/>
                                          <a:ext cx="1025320" cy="671749"/>
                                        </a:xfrm>
                                        <a:prstGeom prst="ellipse">
                                          <a:avLst/>
                                        </a:prstGeom>
                                      </p:spPr>
                                    </p:pic>
                                    <p:cxnSp>
                                      <p:nvCxnSpPr>
                                        <p:cNvPr id="72" name="Curved Connector 71"/>
                                        <p:cNvCxnSpPr/>
                                        <p:nvPr/>
                                      </p:nvCxnSpPr>
                                      <p:spPr>
                                        <a:xfrm rot="5400000" flipH="1" flipV="1">
                                          <a:off x="1236425" y="1924931"/>
                                          <a:ext cx="1425639" cy="265811"/>
                                        </a:xfrm>
                                        <a:prstGeom prst="curvedConnector3">
                                          <a:avLst>
                                            <a:gd name="adj1" fmla="val 97081"/>
                                          </a:avLst>
                                        </a:prstGeom>
                                        <a:ln w="9525">
                                          <a:solidFill>
                                            <a:srgbClr val="C00000"/>
                                          </a:solidFill>
                                          <a:tailEnd type="triangle"/>
                                        </a:ln>
                                      </p:spPr>
                                      <p:style>
                                        <a:lnRef idx="3">
                                          <a:schemeClr val="accent2"/>
                                        </a:lnRef>
                                        <a:fillRef idx="0">
                                          <a:schemeClr val="accent2"/>
                                        </a:fillRef>
                                        <a:effectRef idx="2">
                                          <a:schemeClr val="accent2"/>
                                        </a:effectRef>
                                        <a:fontRef idx="minor">
                                          <a:schemeClr val="tx1"/>
                                        </a:fontRef>
                                      </p:style>
                                    </p:cxnSp>
                                  </p:grpSp>
                                </p:grpSp>
                                <p:grpSp>
                                  <p:nvGrpSpPr>
                                    <p:cNvPr id="62" name="Group 61"/>
                                    <p:cNvGrpSpPr/>
                                    <p:nvPr/>
                                  </p:nvGrpSpPr>
                                  <p:grpSpPr>
                                    <a:xfrm>
                                      <a:off x="3366243" y="2121938"/>
                                      <a:ext cx="555542" cy="1259064"/>
                                      <a:chOff x="3366243" y="2121938"/>
                                      <a:chExt cx="555542" cy="1259064"/>
                                    </a:xfrm>
                                  </p:grpSpPr>
                                  <p:pic>
                                    <p:nvPicPr>
                                      <p:cNvPr id="63" name="Picture 6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flipH="1">
                                        <a:off x="3403046" y="2605318"/>
                                        <a:ext cx="518739" cy="775684"/>
                                      </a:xfrm>
                                      <a:prstGeom prst="rect">
                                        <a:avLst/>
                                      </a:prstGeom>
                                    </p:spPr>
                                  </p:pic>
                                  <p:cxnSp>
                                    <p:nvCxnSpPr>
                                      <p:cNvPr id="64" name="Curved Connector 63"/>
                                      <p:cNvCxnSpPr/>
                                      <p:nvPr/>
                                    </p:nvCxnSpPr>
                                    <p:spPr>
                                      <a:xfrm rot="16200000" flipH="1">
                                        <a:off x="3279419" y="2208762"/>
                                        <a:ext cx="573673" cy="400026"/>
                                      </a:xfrm>
                                      <a:prstGeom prst="curvedConnector3">
                                        <a:avLst>
                                          <a:gd name="adj1" fmla="val 50000"/>
                                        </a:avLst>
                                      </a:prstGeom>
                                      <a:ln w="9525">
                                        <a:tailEnd type="triangle"/>
                                      </a:ln>
                                    </p:spPr>
                                    <p:style>
                                      <a:lnRef idx="3">
                                        <a:schemeClr val="dk1"/>
                                      </a:lnRef>
                                      <a:fillRef idx="0">
                                        <a:schemeClr val="dk1"/>
                                      </a:fillRef>
                                      <a:effectRef idx="2">
                                        <a:schemeClr val="dk1"/>
                                      </a:effectRef>
                                      <a:fontRef idx="minor">
                                        <a:schemeClr val="tx1"/>
                                      </a:fontRef>
                                    </p:style>
                                  </p:cxnSp>
                                </p:grpSp>
                              </p:grpSp>
                              <p:pic>
                                <p:nvPicPr>
                                  <p:cNvPr id="43" name="Picture 42"/>
                                  <p:cNvPicPr>
                                    <a:picLocks noChangeAspect="1"/>
                                  </p:cNvPicPr>
                                  <p:nvPr/>
                                </p:nvPicPr>
                                <p:blipFill rotWithShape="1">
                                  <a:blip r:embed="rId10" cstate="print">
                                    <a:extLst>
                                      <a:ext uri="{28A0092B-C50C-407E-A947-70E740481C1C}">
                                        <a14:useLocalDpi xmlns:a14="http://schemas.microsoft.com/office/drawing/2010/main" val="0"/>
                                      </a:ext>
                                    </a:extLst>
                                  </a:blip>
                                  <a:srcRect l="13638" t="16404" r="24049" b="14477"/>
                                  <a:stretch/>
                                </p:blipFill>
                                <p:spPr>
                                  <a:xfrm>
                                    <a:off x="2745037" y="3366523"/>
                                    <a:ext cx="483896" cy="373920"/>
                                  </a:xfrm>
                                  <a:prstGeom prst="ellipse">
                                    <a:avLst/>
                                  </a:prstGeom>
                                </p:spPr>
                              </p:pic>
                              <p:grpSp>
                                <p:nvGrpSpPr>
                                  <p:cNvPr id="44" name="Group 43"/>
                                  <p:cNvGrpSpPr/>
                                  <p:nvPr/>
                                </p:nvGrpSpPr>
                                <p:grpSpPr>
                                  <a:xfrm>
                                    <a:off x="1557856" y="114809"/>
                                    <a:ext cx="1803554" cy="1324950"/>
                                    <a:chOff x="1557856" y="114809"/>
                                    <a:chExt cx="1803554" cy="1324950"/>
                                  </a:xfrm>
                                </p:grpSpPr>
                                <p:grpSp>
                                  <p:nvGrpSpPr>
                                    <p:cNvPr id="54" name="Group 53"/>
                                    <p:cNvGrpSpPr/>
                                    <p:nvPr/>
                                  </p:nvGrpSpPr>
                                  <p:grpSpPr>
                                    <a:xfrm>
                                      <a:off x="1557856" y="114809"/>
                                      <a:ext cx="1368021" cy="629958"/>
                                      <a:chOff x="1557856" y="114809"/>
                                      <a:chExt cx="1368021" cy="629958"/>
                                    </a:xfrm>
                                  </p:grpSpPr>
                                  <p:pic>
                                    <p:nvPicPr>
                                      <p:cNvPr id="57" name="Picture 56"/>
                                      <p:cNvPicPr>
                                        <a:picLocks noChangeAspect="1"/>
                                      </p:cNvPicPr>
                                      <p:nvPr/>
                                    </p:nvPicPr>
                                    <p:blipFill rotWithShape="1">
                                      <a:blip r:embed="rId11">
                                        <a:extLst>
                                          <a:ext uri="{28A0092B-C50C-407E-A947-70E740481C1C}">
                                            <a14:useLocalDpi xmlns:a14="http://schemas.microsoft.com/office/drawing/2010/main" val="0"/>
                                          </a:ext>
                                        </a:extLst>
                                      </a:blip>
                                      <a:srcRect l="68133" t="36933" r="6267" b="39333"/>
                                      <a:stretch/>
                                    </p:blipFill>
                                    <p:spPr>
                                      <a:xfrm flipV="1">
                                        <a:off x="1557856" y="127929"/>
                                        <a:ext cx="665353" cy="616838"/>
                                      </a:xfrm>
                                      <a:prstGeom prst="rect">
                                        <a:avLst/>
                                      </a:prstGeom>
                                    </p:spPr>
                                  </p:pic>
                                  <p:pic>
                                    <p:nvPicPr>
                                      <p:cNvPr id="58" name="Picture 57"/>
                                      <p:cNvPicPr>
                                        <a:picLocks noChangeAspect="1"/>
                                      </p:cNvPicPr>
                                      <p:nvPr/>
                                    </p:nvPicPr>
                                    <p:blipFill rotWithShape="1">
                                      <a:blip r:embed="rId11">
                                        <a:extLst>
                                          <a:ext uri="{28A0092B-C50C-407E-A947-70E740481C1C}">
                                            <a14:useLocalDpi xmlns:a14="http://schemas.microsoft.com/office/drawing/2010/main" val="0"/>
                                          </a:ext>
                                        </a:extLst>
                                      </a:blip>
                                      <a:srcRect l="68133" t="36933" r="6267" b="39333"/>
                                      <a:stretch/>
                                    </p:blipFill>
                                    <p:spPr>
                                      <a:xfrm flipV="1">
                                        <a:off x="2260524" y="114809"/>
                                        <a:ext cx="665353" cy="616838"/>
                                      </a:xfrm>
                                      <a:prstGeom prst="rect">
                                        <a:avLst/>
                                      </a:prstGeom>
                                    </p:spPr>
                                  </p:pic>
                                  <p:cxnSp>
                                    <p:nvCxnSpPr>
                                      <p:cNvPr id="59" name="Curved Connector 58"/>
                                      <p:cNvCxnSpPr/>
                                      <p:nvPr/>
                                    </p:nvCxnSpPr>
                                    <p:spPr>
                                      <a:xfrm rot="5400000" flipH="1" flipV="1">
                                        <a:off x="2207398" y="300145"/>
                                        <a:ext cx="36499" cy="727552"/>
                                      </a:xfrm>
                                      <a:prstGeom prst="curvedConnector3">
                                        <a:avLst>
                                          <a:gd name="adj1" fmla="val -165950"/>
                                        </a:avLst>
                                      </a:prstGeom>
                                      <a:ln w="9525">
                                        <a:solidFill>
                                          <a:srgbClr val="C00000"/>
                                        </a:solidFill>
                                      </a:ln>
                                    </p:spPr>
                                    <p:style>
                                      <a:lnRef idx="3">
                                        <a:schemeClr val="dk1"/>
                                      </a:lnRef>
                                      <a:fillRef idx="0">
                                        <a:schemeClr val="dk1"/>
                                      </a:fillRef>
                                      <a:effectRef idx="2">
                                        <a:schemeClr val="dk1"/>
                                      </a:effectRef>
                                      <a:fontRef idx="minor">
                                        <a:schemeClr val="tx1"/>
                                      </a:fontRef>
                                    </p:style>
                                  </p:cxnSp>
                                  <p:cxnSp>
                                    <p:nvCxnSpPr>
                                      <p:cNvPr id="60" name="Curved Connector 59"/>
                                      <p:cNvCxnSpPr/>
                                      <p:nvPr/>
                                    </p:nvCxnSpPr>
                                    <p:spPr>
                                      <a:xfrm>
                                        <a:off x="1812319" y="657190"/>
                                        <a:ext cx="797944" cy="6728"/>
                                      </a:xfrm>
                                      <a:prstGeom prst="curvedConnector4">
                                        <a:avLst>
                                          <a:gd name="adj1" fmla="val -1940"/>
                                          <a:gd name="adj2" fmla="val 3497236"/>
                                        </a:avLst>
                                      </a:prstGeom>
                                      <a:ln w="9525"/>
                                    </p:spPr>
                                    <p:style>
                                      <a:lnRef idx="3">
                                        <a:schemeClr val="dk1"/>
                                      </a:lnRef>
                                      <a:fillRef idx="0">
                                        <a:schemeClr val="dk1"/>
                                      </a:fillRef>
                                      <a:effectRef idx="2">
                                        <a:schemeClr val="dk1"/>
                                      </a:effectRef>
                                      <a:fontRef idx="minor">
                                        <a:schemeClr val="tx1"/>
                                      </a:fontRef>
                                    </p:style>
                                  </p:cxnSp>
                                </p:grpSp>
                                <p:cxnSp>
                                  <p:nvCxnSpPr>
                                    <p:cNvPr id="55" name="Curved Connector 54"/>
                                    <p:cNvCxnSpPr/>
                                    <p:nvPr/>
                                  </p:nvCxnSpPr>
                                  <p:spPr>
                                    <a:xfrm rot="10800000">
                                      <a:off x="2247354" y="749521"/>
                                      <a:ext cx="1058841" cy="666165"/>
                                    </a:xfrm>
                                    <a:prstGeom prst="curvedConnector3">
                                      <a:avLst>
                                        <a:gd name="adj1" fmla="val 94268"/>
                                      </a:avLst>
                                    </a:prstGeom>
                                    <a:ln w="9525">
                                      <a:solidFill>
                                        <a:srgbClr val="C00000"/>
                                      </a:solidFill>
                                      <a:tailEnd type="triangle"/>
                                    </a:ln>
                                  </p:spPr>
                                  <p:style>
                                    <a:lnRef idx="3">
                                      <a:schemeClr val="dk1"/>
                                    </a:lnRef>
                                    <a:fillRef idx="0">
                                      <a:schemeClr val="dk1"/>
                                    </a:fillRef>
                                    <a:effectRef idx="2">
                                      <a:schemeClr val="dk1"/>
                                    </a:effectRef>
                                    <a:fontRef idx="minor">
                                      <a:schemeClr val="tx1"/>
                                    </a:fontRef>
                                  </p:style>
                                </p:cxnSp>
                                <p:cxnSp>
                                  <p:nvCxnSpPr>
                                    <p:cNvPr id="56" name="Curved Connector 55"/>
                                    <p:cNvCxnSpPr/>
                                    <p:nvPr/>
                                  </p:nvCxnSpPr>
                                  <p:spPr>
                                    <a:xfrm rot="10800000">
                                      <a:off x="2585561" y="744768"/>
                                      <a:ext cx="775849" cy="694991"/>
                                    </a:xfrm>
                                    <a:prstGeom prst="curvedConnector3">
                                      <a:avLst>
                                        <a:gd name="adj1" fmla="val 88626"/>
                                      </a:avLst>
                                    </a:prstGeom>
                                    <a:ln w="9525">
                                      <a:tailEnd type="triangle"/>
                                    </a:ln>
                                  </p:spPr>
                                  <p:style>
                                    <a:lnRef idx="3">
                                      <a:schemeClr val="dk1"/>
                                    </a:lnRef>
                                    <a:fillRef idx="0">
                                      <a:schemeClr val="dk1"/>
                                    </a:fillRef>
                                    <a:effectRef idx="2">
                                      <a:schemeClr val="dk1"/>
                                    </a:effectRef>
                                    <a:fontRef idx="minor">
                                      <a:schemeClr val="tx1"/>
                                    </a:fontRef>
                                  </p:style>
                                </p:cxnSp>
                              </p:grpSp>
                              <p:grpSp>
                                <p:nvGrpSpPr>
                                  <p:cNvPr id="45" name="Group 44"/>
                                  <p:cNvGrpSpPr/>
                                  <p:nvPr/>
                                </p:nvGrpSpPr>
                                <p:grpSpPr>
                                  <a:xfrm>
                                    <a:off x="2945823" y="72739"/>
                                    <a:ext cx="1342247" cy="1569525"/>
                                    <a:chOff x="2945823" y="72739"/>
                                    <a:chExt cx="1342247" cy="1569525"/>
                                  </a:xfrm>
                                </p:grpSpPr>
                                <p:grpSp>
                                  <p:nvGrpSpPr>
                                    <p:cNvPr id="46" name="Group 45"/>
                                    <p:cNvGrpSpPr/>
                                    <p:nvPr/>
                                  </p:nvGrpSpPr>
                                  <p:grpSpPr>
                                    <a:xfrm>
                                      <a:off x="2945823" y="72739"/>
                                      <a:ext cx="1342247" cy="622610"/>
                                      <a:chOff x="2945823" y="72739"/>
                                      <a:chExt cx="1342247" cy="622610"/>
                                    </a:xfrm>
                                  </p:grpSpPr>
                                  <p:pic>
                                    <p:nvPicPr>
                                      <p:cNvPr id="49" name="Picture 48"/>
                                      <p:cNvPicPr>
                                        <a:picLocks noChangeAspect="1"/>
                                      </p:cNvPicPr>
                                      <p:nvPr/>
                                    </p:nvPicPr>
                                    <p:blipFill rotWithShape="1">
                                      <a:blip r:embed="rId11">
                                        <a:extLst>
                                          <a:ext uri="{28A0092B-C50C-407E-A947-70E740481C1C}">
                                            <a14:useLocalDpi xmlns:a14="http://schemas.microsoft.com/office/drawing/2010/main" val="0"/>
                                          </a:ext>
                                        </a:extLst>
                                      </a:blip>
                                      <a:srcRect l="68133" t="36933" r="6267" b="39333"/>
                                      <a:stretch/>
                                    </p:blipFill>
                                    <p:spPr>
                                      <a:xfrm flipV="1">
                                        <a:off x="2945823" y="85859"/>
                                        <a:ext cx="657427" cy="609490"/>
                                      </a:xfrm>
                                      <a:prstGeom prst="rect">
                                        <a:avLst/>
                                      </a:prstGeom>
                                    </p:spPr>
                                  </p:pic>
                                  <p:pic>
                                    <p:nvPicPr>
                                      <p:cNvPr id="50" name="Picture 49"/>
                                      <p:cNvPicPr>
                                        <a:picLocks noChangeAspect="1"/>
                                      </p:cNvPicPr>
                                      <p:nvPr/>
                                    </p:nvPicPr>
                                    <p:blipFill rotWithShape="1">
                                      <a:blip r:embed="rId11">
                                        <a:extLst>
                                          <a:ext uri="{28A0092B-C50C-407E-A947-70E740481C1C}">
                                            <a14:useLocalDpi xmlns:a14="http://schemas.microsoft.com/office/drawing/2010/main" val="0"/>
                                          </a:ext>
                                        </a:extLst>
                                      </a:blip>
                                      <a:srcRect l="68133" t="36933" r="6267" b="39333"/>
                                      <a:stretch/>
                                    </p:blipFill>
                                    <p:spPr>
                                      <a:xfrm flipV="1">
                                        <a:off x="3630644" y="72739"/>
                                        <a:ext cx="657426" cy="609489"/>
                                      </a:xfrm>
                                      <a:prstGeom prst="rect">
                                        <a:avLst/>
                                      </a:prstGeom>
                                    </p:spPr>
                                  </p:pic>
                                  <p:cxnSp>
                                    <p:nvCxnSpPr>
                                      <p:cNvPr id="51" name="Curved Connector 50"/>
                                      <p:cNvCxnSpPr/>
                                      <p:nvPr/>
                                    </p:nvCxnSpPr>
                                    <p:spPr>
                                      <a:xfrm rot="5400000" flipH="1" flipV="1">
                                        <a:off x="3573083" y="258074"/>
                                        <a:ext cx="36499" cy="727552"/>
                                      </a:xfrm>
                                      <a:prstGeom prst="curvedConnector3">
                                        <a:avLst>
                                          <a:gd name="adj1" fmla="val -165950"/>
                                        </a:avLst>
                                      </a:prstGeom>
                                      <a:ln w="9525">
                                        <a:solidFill>
                                          <a:srgbClr val="C00000"/>
                                        </a:solidFill>
                                      </a:ln>
                                    </p:spPr>
                                    <p:style>
                                      <a:lnRef idx="3">
                                        <a:schemeClr val="dk1"/>
                                      </a:lnRef>
                                      <a:fillRef idx="0">
                                        <a:schemeClr val="dk1"/>
                                      </a:fillRef>
                                      <a:effectRef idx="2">
                                        <a:schemeClr val="dk1"/>
                                      </a:effectRef>
                                      <a:fontRef idx="minor">
                                        <a:schemeClr val="tx1"/>
                                      </a:fontRef>
                                    </p:style>
                                  </p:cxnSp>
                                  <p:cxnSp>
                                    <p:nvCxnSpPr>
                                      <p:cNvPr id="52" name="Curved Connector 51"/>
                                      <p:cNvCxnSpPr/>
                                      <p:nvPr/>
                                    </p:nvCxnSpPr>
                                    <p:spPr>
                                      <a:xfrm>
                                        <a:off x="3192358" y="615120"/>
                                        <a:ext cx="797943" cy="6728"/>
                                      </a:xfrm>
                                      <a:prstGeom prst="curvedConnector4">
                                        <a:avLst>
                                          <a:gd name="adj1" fmla="val -1940"/>
                                          <a:gd name="adj2" fmla="val 3497236"/>
                                        </a:avLst>
                                      </a:prstGeom>
                                      <a:ln w="9525"/>
                                    </p:spPr>
                                    <p:style>
                                      <a:lnRef idx="3">
                                        <a:schemeClr val="dk1"/>
                                      </a:lnRef>
                                      <a:fillRef idx="0">
                                        <a:schemeClr val="dk1"/>
                                      </a:fillRef>
                                      <a:effectRef idx="2">
                                        <a:schemeClr val="dk1"/>
                                      </a:effectRef>
                                      <a:fontRef idx="minor">
                                        <a:schemeClr val="tx1"/>
                                      </a:fontRef>
                                    </p:style>
                                  </p:cxnSp>
                                  <p:cxnSp>
                                    <p:nvCxnSpPr>
                                      <p:cNvPr id="53" name="Curved Connector 52"/>
                                      <p:cNvCxnSpPr/>
                                      <p:nvPr/>
                                    </p:nvCxnSpPr>
                                    <p:spPr>
                                      <a:xfrm rot="5400000" flipH="1" flipV="1">
                                        <a:off x="3573083" y="258075"/>
                                        <a:ext cx="36499" cy="727552"/>
                                      </a:xfrm>
                                      <a:prstGeom prst="curvedConnector3">
                                        <a:avLst>
                                          <a:gd name="adj1" fmla="val -165950"/>
                                        </a:avLst>
                                      </a:prstGeom>
                                      <a:ln w="9525">
                                        <a:solidFill>
                                          <a:srgbClr val="C00000"/>
                                        </a:solidFill>
                                      </a:ln>
                                    </p:spPr>
                                    <p:style>
                                      <a:lnRef idx="3">
                                        <a:schemeClr val="dk1"/>
                                      </a:lnRef>
                                      <a:fillRef idx="0">
                                        <a:schemeClr val="dk1"/>
                                      </a:fillRef>
                                      <a:effectRef idx="2">
                                        <a:schemeClr val="dk1"/>
                                      </a:effectRef>
                                      <a:fontRef idx="minor">
                                        <a:schemeClr val="tx1"/>
                                      </a:fontRef>
                                    </p:style>
                                  </p:cxnSp>
                                </p:grpSp>
                                <p:cxnSp>
                                  <p:nvCxnSpPr>
                                    <p:cNvPr id="47" name="Curved Connector 46"/>
                                    <p:cNvCxnSpPr/>
                                    <p:nvPr/>
                                  </p:nvCxnSpPr>
                                  <p:spPr>
                                    <a:xfrm rot="5400000" flipH="1" flipV="1">
                                      <a:off x="3001616" y="1104638"/>
                                      <a:ext cx="888249" cy="19256"/>
                                    </a:xfrm>
                                    <a:prstGeom prst="curvedConnector3">
                                      <a:avLst>
                                        <a:gd name="adj1" fmla="val 50000"/>
                                      </a:avLst>
                                    </a:prstGeom>
                                    <a:ln w="9525">
                                      <a:solidFill>
                                        <a:srgbClr val="C00000"/>
                                      </a:solidFill>
                                      <a:tailEnd type="triangle"/>
                                    </a:ln>
                                  </p:spPr>
                                  <p:style>
                                    <a:lnRef idx="3">
                                      <a:schemeClr val="accent1"/>
                                    </a:lnRef>
                                    <a:fillRef idx="0">
                                      <a:schemeClr val="accent1"/>
                                    </a:fillRef>
                                    <a:effectRef idx="2">
                                      <a:schemeClr val="accent1"/>
                                    </a:effectRef>
                                    <a:fontRef idx="minor">
                                      <a:schemeClr val="tx1"/>
                                    </a:fontRef>
                                  </p:style>
                                </p:cxnSp>
                                <p:cxnSp>
                                  <p:nvCxnSpPr>
                                    <p:cNvPr id="48" name="Curved Connector 47"/>
                                    <p:cNvCxnSpPr/>
                                    <p:nvPr/>
                                  </p:nvCxnSpPr>
                                  <p:spPr>
                                    <a:xfrm rot="5400000" flipH="1" flipV="1">
                                      <a:off x="3160582" y="1159423"/>
                                      <a:ext cx="815833" cy="149849"/>
                                    </a:xfrm>
                                    <a:prstGeom prst="curvedConnector3">
                                      <a:avLst>
                                        <a:gd name="adj1" fmla="val 50000"/>
                                      </a:avLst>
                                    </a:prstGeom>
                                    <a:ln w="9525">
                                      <a:tailEnd type="triangle"/>
                                    </a:ln>
                                  </p:spPr>
                                  <p:style>
                                    <a:lnRef idx="3">
                                      <a:schemeClr val="dk1"/>
                                    </a:lnRef>
                                    <a:fillRef idx="0">
                                      <a:schemeClr val="dk1"/>
                                    </a:fillRef>
                                    <a:effectRef idx="2">
                                      <a:schemeClr val="dk1"/>
                                    </a:effectRef>
                                    <a:fontRef idx="minor">
                                      <a:schemeClr val="tx1"/>
                                    </a:fontRef>
                                  </p:style>
                                </p:cxnSp>
                              </p:grpSp>
                            </p:grpSp>
                          </p:grpSp>
                          <p:sp>
                            <p:nvSpPr>
                              <p:cNvPr id="35" name="TextBox 320"/>
                              <p:cNvSpPr txBox="1"/>
                              <p:nvPr/>
                            </p:nvSpPr>
                            <p:spPr>
                              <a:xfrm flipH="1">
                                <a:off x="3073480" y="2736402"/>
                                <a:ext cx="212379" cy="326975"/>
                              </a:xfrm>
                              <a:prstGeom prst="rect">
                                <a:avLst/>
                              </a:prstGeom>
                              <a:noFill/>
                            </p:spPr>
                            <p:txBody>
                              <a:bodyPr wrap="square" rtlCol="0">
                                <a:spAutoFit/>
                              </a:bodyPr>
                              <a:lstStyle/>
                              <a:p>
                                <a:pPr marL="0" marR="0" algn="ctr">
                                  <a:spcBef>
                                    <a:spcPts val="0"/>
                                  </a:spcBef>
                                  <a:spcAft>
                                    <a:spcPts val="0"/>
                                  </a:spcAft>
                                </a:pPr>
                                <a:r>
                                  <a:rPr lang="en-US" sz="1600" kern="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1</a:t>
                                </a:r>
                                <a:endParaRPr lang="en-US" sz="1600" dirty="0">
                                  <a:effectLst/>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36" name="TextBox 325"/>
                              <p:cNvSpPr txBox="1"/>
                              <p:nvPr/>
                            </p:nvSpPr>
                            <p:spPr>
                              <a:xfrm flipH="1">
                                <a:off x="3140156" y="3632326"/>
                                <a:ext cx="212379" cy="326975"/>
                              </a:xfrm>
                              <a:prstGeom prst="rect">
                                <a:avLst/>
                              </a:prstGeom>
                              <a:noFill/>
                            </p:spPr>
                            <p:txBody>
                              <a:bodyPr wrap="square" rtlCol="0">
                                <a:spAutoFit/>
                              </a:bodyPr>
                              <a:lstStyle/>
                              <a:p>
                                <a:pPr marL="0" marR="0" algn="ctr">
                                  <a:spcBef>
                                    <a:spcPts val="0"/>
                                  </a:spcBef>
                                  <a:spcAft>
                                    <a:spcPts val="0"/>
                                  </a:spcAft>
                                </a:pPr>
                                <a:r>
                                  <a:rPr lang="en-US" sz="1600" kern="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2</a:t>
                                </a:r>
                                <a:endParaRPr lang="en-US" sz="1600" dirty="0">
                                  <a:effectLst/>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37" name="TextBox 331"/>
                              <p:cNvSpPr txBox="1"/>
                              <p:nvPr/>
                            </p:nvSpPr>
                            <p:spPr>
                              <a:xfrm flipH="1">
                                <a:off x="152190" y="1973047"/>
                                <a:ext cx="212379" cy="326975"/>
                              </a:xfrm>
                              <a:prstGeom prst="rect">
                                <a:avLst/>
                              </a:prstGeom>
                              <a:noFill/>
                            </p:spPr>
                            <p:txBody>
                              <a:bodyPr wrap="square" rtlCol="0">
                                <a:spAutoFit/>
                              </a:bodyPr>
                              <a:lstStyle/>
                              <a:p>
                                <a:pPr marL="0" marR="0" algn="ctr">
                                  <a:spcBef>
                                    <a:spcPts val="0"/>
                                  </a:spcBef>
                                  <a:spcAft>
                                    <a:spcPts val="0"/>
                                  </a:spcAft>
                                </a:pPr>
                                <a:r>
                                  <a:rPr lang="en-US" sz="1600" kern="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5</a:t>
                                </a:r>
                                <a:endParaRPr lang="en-US" sz="1600" dirty="0">
                                  <a:effectLst/>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38" name="TextBox 343"/>
                              <p:cNvSpPr txBox="1"/>
                              <p:nvPr/>
                            </p:nvSpPr>
                            <p:spPr>
                              <a:xfrm flipH="1">
                                <a:off x="3739333" y="1786450"/>
                                <a:ext cx="212379" cy="326975"/>
                              </a:xfrm>
                              <a:prstGeom prst="rect">
                                <a:avLst/>
                              </a:prstGeom>
                              <a:noFill/>
                            </p:spPr>
                            <p:txBody>
                              <a:bodyPr wrap="square" rtlCol="0">
                                <a:spAutoFit/>
                              </a:bodyPr>
                              <a:lstStyle/>
                              <a:p>
                                <a:pPr marL="0" marR="0" algn="ctr">
                                  <a:spcBef>
                                    <a:spcPts val="0"/>
                                  </a:spcBef>
                                  <a:spcAft>
                                    <a:spcPts val="0"/>
                                  </a:spcAft>
                                </a:pPr>
                                <a:r>
                                  <a:rPr lang="en-US" sz="1600" kern="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9</a:t>
                                </a:r>
                                <a:endParaRPr lang="en-US" sz="1600" dirty="0">
                                  <a:effectLst/>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39" name="TextBox 352"/>
                              <p:cNvSpPr txBox="1"/>
                              <p:nvPr/>
                            </p:nvSpPr>
                            <p:spPr>
                              <a:xfrm flipH="1">
                                <a:off x="4951995" y="2238523"/>
                                <a:ext cx="336533" cy="1383459"/>
                              </a:xfrm>
                              <a:prstGeom prst="decagon">
                                <a:avLst/>
                              </a:prstGeom>
                              <a:noFill/>
                            </p:spPr>
                            <p:txBody>
                              <a:bodyPr wrap="square" rtlCol="0">
                                <a:spAutoFit/>
                              </a:bodyPr>
                              <a:lstStyle/>
                              <a:p>
                                <a:endParaRPr lang="en-US" dirty="0">
                                  <a:latin typeface="Times New Roman" panose="02020603050405020304" pitchFamily="18" charset="0"/>
                                  <a:cs typeface="Times New Roman" panose="02020603050405020304" pitchFamily="18" charset="0"/>
                                </a:endParaRPr>
                              </a:p>
                            </p:txBody>
                          </p:sp>
                        </p:grpSp>
                        <p:sp>
                          <p:nvSpPr>
                            <p:cNvPr id="30" name="TextBox 328"/>
                            <p:cNvSpPr txBox="1"/>
                            <p:nvPr/>
                          </p:nvSpPr>
                          <p:spPr>
                            <a:xfrm flipH="1">
                              <a:off x="909867" y="3487816"/>
                              <a:ext cx="212379" cy="326975"/>
                            </a:xfrm>
                            <a:prstGeom prst="rect">
                              <a:avLst/>
                            </a:prstGeom>
                            <a:noFill/>
                          </p:spPr>
                          <p:txBody>
                            <a:bodyPr wrap="square" rtlCol="0">
                              <a:spAutoFit/>
                            </a:bodyPr>
                            <a:lstStyle/>
                            <a:p>
                              <a:pPr marL="0" marR="0" algn="ctr">
                                <a:spcBef>
                                  <a:spcPts val="0"/>
                                </a:spcBef>
                                <a:spcAft>
                                  <a:spcPts val="0"/>
                                </a:spcAft>
                              </a:pPr>
                              <a:r>
                                <a:rPr lang="en-US" sz="1600" kern="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3</a:t>
                              </a:r>
                              <a:endParaRPr lang="en-US" sz="1600" dirty="0">
                                <a:effectLst/>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31" name="TextBox 334"/>
                            <p:cNvSpPr txBox="1"/>
                            <p:nvPr/>
                          </p:nvSpPr>
                          <p:spPr>
                            <a:xfrm flipH="1">
                              <a:off x="1137610" y="1248021"/>
                              <a:ext cx="212379" cy="326975"/>
                            </a:xfrm>
                            <a:prstGeom prst="rect">
                              <a:avLst/>
                            </a:prstGeom>
                            <a:noFill/>
                          </p:spPr>
                          <p:txBody>
                            <a:bodyPr wrap="square" rtlCol="0">
                              <a:spAutoFit/>
                            </a:bodyPr>
                            <a:lstStyle/>
                            <a:p>
                              <a:pPr marL="0" marR="0" algn="ctr">
                                <a:spcBef>
                                  <a:spcPts val="0"/>
                                </a:spcBef>
                                <a:spcAft>
                                  <a:spcPts val="0"/>
                                </a:spcAft>
                              </a:pPr>
                              <a:r>
                                <a:rPr lang="en-US" sz="1600" kern="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6</a:t>
                              </a:r>
                              <a:endParaRPr lang="en-US" sz="1600" dirty="0">
                                <a:effectLst/>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32" name="TextBox 346"/>
                            <p:cNvSpPr txBox="1"/>
                            <p:nvPr/>
                          </p:nvSpPr>
                          <p:spPr>
                            <a:xfrm flipH="1">
                              <a:off x="1955523" y="116950"/>
                              <a:ext cx="212379" cy="326975"/>
                            </a:xfrm>
                            <a:prstGeom prst="rect">
                              <a:avLst/>
                            </a:prstGeom>
                            <a:noFill/>
                          </p:spPr>
                          <p:txBody>
                            <a:bodyPr wrap="square" rtlCol="0">
                              <a:spAutoFit/>
                            </a:bodyPr>
                            <a:lstStyle/>
                            <a:p>
                              <a:pPr marL="0" marR="0" algn="ctr">
                                <a:spcBef>
                                  <a:spcPts val="0"/>
                                </a:spcBef>
                                <a:spcAft>
                                  <a:spcPts val="0"/>
                                </a:spcAft>
                              </a:pPr>
                              <a:r>
                                <a:rPr lang="en-US" sz="1600" kern="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7</a:t>
                              </a:r>
                              <a:endParaRPr lang="en-US" sz="1600" dirty="0">
                                <a:effectLst/>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33" name="TextBox 349"/>
                            <p:cNvSpPr txBox="1"/>
                            <p:nvPr/>
                          </p:nvSpPr>
                          <p:spPr>
                            <a:xfrm flipH="1">
                              <a:off x="3352536" y="46778"/>
                              <a:ext cx="212379" cy="326975"/>
                            </a:xfrm>
                            <a:prstGeom prst="rect">
                              <a:avLst/>
                            </a:prstGeom>
                            <a:noFill/>
                          </p:spPr>
                          <p:txBody>
                            <a:bodyPr wrap="square" rtlCol="0">
                              <a:spAutoFit/>
                            </a:bodyPr>
                            <a:lstStyle/>
                            <a:p>
                              <a:pPr marL="0" marR="0" algn="ctr">
                                <a:spcBef>
                                  <a:spcPts val="0"/>
                                </a:spcBef>
                                <a:spcAft>
                                  <a:spcPts val="0"/>
                                </a:spcAft>
                              </a:pPr>
                              <a:r>
                                <a:rPr lang="en-US" sz="1600" kern="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8</a:t>
                              </a:r>
                              <a:endParaRPr lang="en-US" sz="1600" dirty="0">
                                <a:effectLst/>
                                <a:latin typeface="Times New Roman" panose="02020603050405020304" pitchFamily="18" charset="0"/>
                                <a:ea typeface="Times New Roman" panose="02020603050405020304" pitchFamily="18" charset="0"/>
                                <a:cs typeface="Times New Roman" panose="02020603050405020304" pitchFamily="18" charset="0"/>
                              </a:endParaRPr>
                            </a:p>
                          </p:txBody>
                        </p:sp>
                      </p:grpSp>
                      <p:pic>
                        <p:nvPicPr>
                          <p:cNvPr id="27" name="Picture 26"/>
                          <p:cNvPicPr>
                            <a:picLocks noChangeAspect="1"/>
                          </p:cNvPicPr>
                          <p:nvPr/>
                        </p:nvPicPr>
                        <p:blipFill rotWithShape="1">
                          <a:blip r:embed="rId12" cstate="print">
                            <a:extLst>
                              <a:ext uri="{28A0092B-C50C-407E-A947-70E740481C1C}">
                                <a14:useLocalDpi xmlns:a14="http://schemas.microsoft.com/office/drawing/2010/main" val="0"/>
                              </a:ext>
                            </a:extLst>
                          </a:blip>
                          <a:srcRect l="5672" t="18064" r="2709" b="11580"/>
                          <a:stretch/>
                        </p:blipFill>
                        <p:spPr>
                          <a:xfrm rot="16200000" flipH="1">
                            <a:off x="68029" y="3376133"/>
                            <a:ext cx="858527" cy="659257"/>
                          </a:xfrm>
                          <a:prstGeom prst="ellipse">
                            <a:avLst/>
                          </a:prstGeom>
                        </p:spPr>
                      </p:pic>
                      <p:sp>
                        <p:nvSpPr>
                          <p:cNvPr id="28" name="TextBox 390"/>
                          <p:cNvSpPr txBox="1"/>
                          <p:nvPr/>
                        </p:nvSpPr>
                        <p:spPr>
                          <a:xfrm flipH="1">
                            <a:off x="101057" y="3186958"/>
                            <a:ext cx="212379" cy="326975"/>
                          </a:xfrm>
                          <a:prstGeom prst="rect">
                            <a:avLst/>
                          </a:prstGeom>
                          <a:noFill/>
                        </p:spPr>
                        <p:txBody>
                          <a:bodyPr wrap="square" rtlCol="0">
                            <a:spAutoFit/>
                          </a:bodyPr>
                          <a:lstStyle/>
                          <a:p>
                            <a:pPr marL="0" marR="0" algn="ctr">
                              <a:spcBef>
                                <a:spcPts val="0"/>
                              </a:spcBef>
                              <a:spcAft>
                                <a:spcPts val="0"/>
                              </a:spcAft>
                            </a:pPr>
                            <a:r>
                              <a:rPr lang="en-US" sz="1600" kern="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4</a:t>
                            </a:r>
                            <a:endParaRPr lang="en-US" sz="1600" dirty="0">
                              <a:effectLst/>
                              <a:latin typeface="Times New Roman" panose="02020603050405020304" pitchFamily="18" charset="0"/>
                              <a:ea typeface="Times New Roman" panose="02020603050405020304" pitchFamily="18" charset="0"/>
                              <a:cs typeface="Times New Roman" panose="02020603050405020304" pitchFamily="18" charset="0"/>
                            </a:endParaRPr>
                          </a:p>
                        </p:txBody>
                      </p:sp>
                    </p:grpSp>
                    <p:cxnSp>
                      <p:nvCxnSpPr>
                        <p:cNvPr id="25" name="Curved Connector 24"/>
                        <p:cNvCxnSpPr/>
                        <p:nvPr/>
                      </p:nvCxnSpPr>
                      <p:spPr>
                        <a:xfrm rot="10800000" flipV="1">
                          <a:off x="688096" y="3339598"/>
                          <a:ext cx="312938" cy="210567"/>
                        </a:xfrm>
                        <a:prstGeom prst="curvedConnector3">
                          <a:avLst>
                            <a:gd name="adj1" fmla="val 101375"/>
                          </a:avLst>
                        </a:prstGeom>
                        <a:ln w="9525">
                          <a:tailEnd type="triangle"/>
                        </a:ln>
                      </p:spPr>
                      <p:style>
                        <a:lnRef idx="3">
                          <a:schemeClr val="dk1"/>
                        </a:lnRef>
                        <a:fillRef idx="0">
                          <a:schemeClr val="dk1"/>
                        </a:fillRef>
                        <a:effectRef idx="2">
                          <a:schemeClr val="dk1"/>
                        </a:effectRef>
                        <a:fontRef idx="minor">
                          <a:schemeClr val="tx1"/>
                        </a:fontRef>
                      </p:style>
                    </p:cxnSp>
                  </p:grpSp>
                  <p:sp>
                    <p:nvSpPr>
                      <p:cNvPr id="23" name="TextBox 495"/>
                      <p:cNvSpPr txBox="1"/>
                      <p:nvPr/>
                    </p:nvSpPr>
                    <p:spPr>
                      <a:xfrm>
                        <a:off x="3764082" y="2430187"/>
                        <a:ext cx="465892" cy="326975"/>
                      </a:xfrm>
                      <a:prstGeom prst="rect">
                        <a:avLst/>
                      </a:prstGeom>
                      <a:noFill/>
                    </p:spPr>
                    <p:txBody>
                      <a:bodyPr wrap="square" rtlCol="0">
                        <a:spAutoFit/>
                      </a:bodyPr>
                      <a:lstStyle/>
                      <a:p>
                        <a:pPr marL="0" marR="0">
                          <a:spcBef>
                            <a:spcPts val="0"/>
                          </a:spcBef>
                          <a:spcAft>
                            <a:spcPts val="0"/>
                          </a:spcAft>
                        </a:pPr>
                        <a:r>
                          <a:rPr lang="en-US" sz="1600" kern="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10</a:t>
                        </a:r>
                        <a:endParaRPr lang="en-US" sz="1600" dirty="0">
                          <a:effectLst/>
                          <a:latin typeface="Times New Roman" panose="02020603050405020304" pitchFamily="18" charset="0"/>
                          <a:ea typeface="Times New Roman" panose="02020603050405020304" pitchFamily="18" charset="0"/>
                          <a:cs typeface="Times New Roman" panose="02020603050405020304" pitchFamily="18" charset="0"/>
                        </a:endParaRPr>
                      </a:p>
                    </p:txBody>
                  </p:sp>
                </p:grpSp>
                <p:cxnSp>
                  <p:nvCxnSpPr>
                    <p:cNvPr id="16" name="Curved Connector 15"/>
                    <p:cNvCxnSpPr/>
                    <p:nvPr/>
                  </p:nvCxnSpPr>
                  <p:spPr>
                    <a:xfrm>
                      <a:off x="5591175" y="3433764"/>
                      <a:ext cx="276225" cy="372427"/>
                    </a:xfrm>
                    <a:prstGeom prst="curvedConnector3">
                      <a:avLst>
                        <a:gd name="adj1" fmla="val 22414"/>
                      </a:avLst>
                    </a:prstGeom>
                    <a:ln w="95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Curved Connector 16"/>
                    <p:cNvCxnSpPr/>
                    <p:nvPr/>
                  </p:nvCxnSpPr>
                  <p:spPr>
                    <a:xfrm flipV="1">
                      <a:off x="4267200" y="2719389"/>
                      <a:ext cx="274320" cy="1178759"/>
                    </a:xfrm>
                    <a:prstGeom prst="curvedConnector3">
                      <a:avLst>
                        <a:gd name="adj1" fmla="val -879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Curved Connector 17"/>
                    <p:cNvCxnSpPr/>
                    <p:nvPr/>
                  </p:nvCxnSpPr>
                  <p:spPr>
                    <a:xfrm flipV="1">
                      <a:off x="4400550" y="2795589"/>
                      <a:ext cx="215265" cy="1141626"/>
                    </a:xfrm>
                    <a:prstGeom prst="curvedConnector3">
                      <a:avLst>
                        <a:gd name="adj1" fmla="val 24610"/>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urved Connector 18"/>
                    <p:cNvCxnSpPr/>
                    <p:nvPr/>
                  </p:nvCxnSpPr>
                  <p:spPr>
                    <a:xfrm flipH="1" flipV="1">
                      <a:off x="3571875" y="2424114"/>
                      <a:ext cx="787400" cy="1564640"/>
                    </a:xfrm>
                    <a:prstGeom prst="curvedConnector3">
                      <a:avLst>
                        <a:gd name="adj1" fmla="val 10222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Curved Connector 19"/>
                    <p:cNvCxnSpPr/>
                    <p:nvPr/>
                  </p:nvCxnSpPr>
                  <p:spPr>
                    <a:xfrm flipH="1" flipV="1">
                      <a:off x="3600450" y="2433639"/>
                      <a:ext cx="690880" cy="1513840"/>
                    </a:xfrm>
                    <a:prstGeom prst="curvedConnector3">
                      <a:avLst>
                        <a:gd name="adj1" fmla="val 97290"/>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Curved Connector 20"/>
                    <p:cNvCxnSpPr/>
                    <p:nvPr/>
                  </p:nvCxnSpPr>
                  <p:spPr>
                    <a:xfrm flipH="1" flipV="1">
                      <a:off x="3638550" y="2481264"/>
                      <a:ext cx="575673" cy="1439310"/>
                    </a:xfrm>
                    <a:prstGeom prst="curvedConnector3">
                      <a:avLst>
                        <a:gd name="adj1" fmla="val 86395"/>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2" name="Group 11"/>
                  <p:cNvGrpSpPr/>
                  <p:nvPr/>
                </p:nvGrpSpPr>
                <p:grpSpPr>
                  <a:xfrm>
                    <a:off x="1758242" y="1352152"/>
                    <a:ext cx="2425296" cy="1104437"/>
                    <a:chOff x="1758242" y="1352152"/>
                    <a:chExt cx="2425296" cy="1104437"/>
                  </a:xfrm>
                </p:grpSpPr>
                <p:cxnSp>
                  <p:nvCxnSpPr>
                    <p:cNvPr id="13" name="Straight Arrow Connector 12"/>
                    <p:cNvCxnSpPr/>
                    <p:nvPr/>
                  </p:nvCxnSpPr>
                  <p:spPr>
                    <a:xfrm flipV="1">
                      <a:off x="3225202" y="1352152"/>
                      <a:ext cx="827092" cy="583916"/>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1758242" y="2032801"/>
                      <a:ext cx="2425296" cy="423788"/>
                    </a:xfrm>
                    <a:prstGeom prst="rect">
                      <a:avLst/>
                    </a:prstGeom>
                    <a:noFill/>
                  </p:spPr>
                  <p:txBody>
                    <a:bodyPr wrap="square" rtlCol="0">
                      <a:spAutoFit/>
                    </a:bodyPr>
                    <a:lstStyle/>
                    <a:p>
                      <a:pPr algn="ctr"/>
                      <a:r>
                        <a:rPr lang="en-US" sz="1800" b="1" dirty="0" smtClean="0">
                          <a:latin typeface="Times New Roman" panose="02020603050405020304" pitchFamily="18" charset="0"/>
                          <a:cs typeface="Times New Roman" panose="02020603050405020304" pitchFamily="18" charset="0"/>
                        </a:rPr>
                        <a:t>Server</a:t>
                      </a:r>
                    </a:p>
                    <a:p>
                      <a:pPr algn="ctr"/>
                      <a:r>
                        <a:rPr lang="en-US" sz="1050" dirty="0" smtClean="0">
                          <a:latin typeface="Times New Roman" panose="02020603050405020304" pitchFamily="18" charset="0"/>
                          <a:cs typeface="Times New Roman" panose="02020603050405020304" pitchFamily="18" charset="0"/>
                        </a:rPr>
                        <a:t>(Raspberry Pi)</a:t>
                      </a:r>
                      <a:endParaRPr lang="en-US" sz="1050" dirty="0">
                        <a:latin typeface="Times New Roman" panose="02020603050405020304" pitchFamily="18" charset="0"/>
                        <a:cs typeface="Times New Roman" panose="02020603050405020304" pitchFamily="18" charset="0"/>
                      </a:endParaRPr>
                    </a:p>
                  </p:txBody>
                </p:sp>
              </p:grpSp>
            </p:grpSp>
            <p:pic>
              <p:nvPicPr>
                <p:cNvPr id="6" name="Picture 5"/>
                <p:cNvPicPr>
                  <a:picLocks noChangeAspect="1"/>
                </p:cNvPicPr>
                <p:nvPr/>
              </p:nvPicPr>
              <p:blipFill>
                <a:blip r:embed="rId13"/>
                <a:stretch>
                  <a:fillRect/>
                </a:stretch>
              </p:blipFill>
              <p:spPr>
                <a:xfrm>
                  <a:off x="4191495" y="1154804"/>
                  <a:ext cx="852086" cy="591348"/>
                </a:xfrm>
                <a:prstGeom prst="rect">
                  <a:avLst/>
                </a:prstGeom>
              </p:spPr>
            </p:pic>
            <p:pic>
              <p:nvPicPr>
                <p:cNvPr id="7" name="Picture 6"/>
                <p:cNvPicPr>
                  <a:picLocks noChangeAspect="1"/>
                </p:cNvPicPr>
                <p:nvPr/>
              </p:nvPicPr>
              <p:blipFill rotWithShape="1">
                <a:blip r:embed="rId14"/>
                <a:srcRect l="19523" t="19905" r="19810" b="19143"/>
                <a:stretch/>
              </p:blipFill>
              <p:spPr>
                <a:xfrm>
                  <a:off x="4368834" y="718798"/>
                  <a:ext cx="497408" cy="374813"/>
                </a:xfrm>
                <a:prstGeom prst="rect">
                  <a:avLst/>
                </a:prstGeom>
              </p:spPr>
            </p:pic>
            <p:sp>
              <p:nvSpPr>
                <p:cNvPr id="8" name="TextBox 7"/>
                <p:cNvSpPr txBox="1"/>
                <p:nvPr/>
              </p:nvSpPr>
              <p:spPr>
                <a:xfrm>
                  <a:off x="5110605" y="2048353"/>
                  <a:ext cx="2803110" cy="565051"/>
                </a:xfrm>
                <a:prstGeom prst="rect">
                  <a:avLst/>
                </a:prstGeom>
                <a:noFill/>
              </p:spPr>
              <p:txBody>
                <a:bodyPr wrap="square" rtlCol="0">
                  <a:spAutoFit/>
                </a:bodyPr>
                <a:lstStyle/>
                <a:p>
                  <a:pPr algn="ctr"/>
                  <a:r>
                    <a:rPr lang="en-US" sz="1800" b="1" dirty="0" smtClean="0">
                      <a:latin typeface="Times New Roman" panose="02020603050405020304" pitchFamily="18" charset="0"/>
                      <a:cs typeface="Times New Roman" panose="02020603050405020304" pitchFamily="18" charset="0"/>
                    </a:rPr>
                    <a:t>Client</a:t>
                  </a:r>
                </a:p>
                <a:p>
                  <a:pPr algn="ctr"/>
                  <a:r>
                    <a:rPr lang="en-US" sz="1100" dirty="0" smtClean="0">
                      <a:latin typeface="Times New Roman" panose="02020603050405020304" pitchFamily="18" charset="0"/>
                      <a:cs typeface="Times New Roman" panose="02020603050405020304" pitchFamily="18" charset="0"/>
                    </a:rPr>
                    <a:t>(browser on any device connected to the same WiFi network as the  Raspberry Pi)</a:t>
                  </a:r>
                  <a:endParaRPr lang="en-US" sz="1100" dirty="0">
                    <a:latin typeface="Times New Roman" panose="02020603050405020304" pitchFamily="18" charset="0"/>
                    <a:cs typeface="Times New Roman" panose="02020603050405020304" pitchFamily="18" charset="0"/>
                  </a:endParaRPr>
                </a:p>
              </p:txBody>
            </p:sp>
            <p:cxnSp>
              <p:nvCxnSpPr>
                <p:cNvPr id="9" name="Straight Arrow Connector 8"/>
                <p:cNvCxnSpPr/>
                <p:nvPr/>
              </p:nvCxnSpPr>
              <p:spPr>
                <a:xfrm flipH="1" flipV="1">
                  <a:off x="5119761" y="1518237"/>
                  <a:ext cx="827092" cy="583916"/>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p:nvPicPr>
              <p:blipFill rotWithShape="1">
                <a:blip r:embed="rId15"/>
                <a:srcRect l="53229" t="52111" r="2240" b="34238"/>
                <a:stretch/>
              </p:blipFill>
              <p:spPr>
                <a:xfrm>
                  <a:off x="5357541" y="2701160"/>
                  <a:ext cx="2636575" cy="962766"/>
                </a:xfrm>
                <a:prstGeom prst="rect">
                  <a:avLst/>
                </a:prstGeom>
              </p:spPr>
            </p:pic>
          </p:grpSp>
        </p:grpSp>
        <p:pic>
          <p:nvPicPr>
            <p:cNvPr id="84" name="Picture 83"/>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6834748" y="3987899"/>
              <a:ext cx="4939016" cy="2766722"/>
            </a:xfrm>
            <a:prstGeom prst="rect">
              <a:avLst/>
            </a:prstGeom>
          </p:spPr>
        </p:pic>
        <p:sp>
          <p:nvSpPr>
            <p:cNvPr id="86" name="TextBox 495"/>
            <p:cNvSpPr txBox="1"/>
            <p:nvPr/>
          </p:nvSpPr>
          <p:spPr>
            <a:xfrm>
              <a:off x="7203117" y="2596397"/>
              <a:ext cx="487882" cy="338554"/>
            </a:xfrm>
            <a:prstGeom prst="rect">
              <a:avLst/>
            </a:prstGeom>
            <a:noFill/>
          </p:spPr>
          <p:txBody>
            <a:bodyPr wrap="square" rtlCol="0">
              <a:spAutoFit/>
            </a:bodyPr>
            <a:lstStyle/>
            <a:p>
              <a:pPr marL="0" marR="0">
                <a:spcBef>
                  <a:spcPts val="0"/>
                </a:spcBef>
                <a:spcAft>
                  <a:spcPts val="0"/>
                </a:spcAft>
              </a:pPr>
              <a:r>
                <a:rPr lang="en-US" sz="1600" kern="1200" dirty="0" smtClea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11</a:t>
              </a:r>
              <a:endParaRPr lang="en-US" sz="1600" dirty="0">
                <a:effectLst/>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87" name="TextBox 495"/>
            <p:cNvSpPr txBox="1"/>
            <p:nvPr/>
          </p:nvSpPr>
          <p:spPr>
            <a:xfrm>
              <a:off x="7038758" y="3547128"/>
              <a:ext cx="487882" cy="338554"/>
            </a:xfrm>
            <a:prstGeom prst="rect">
              <a:avLst/>
            </a:prstGeom>
            <a:noFill/>
          </p:spPr>
          <p:txBody>
            <a:bodyPr wrap="square" rtlCol="0">
              <a:spAutoFit/>
            </a:bodyPr>
            <a:lstStyle/>
            <a:p>
              <a:pPr marL="0" marR="0">
                <a:spcBef>
                  <a:spcPts val="0"/>
                </a:spcBef>
                <a:spcAft>
                  <a:spcPts val="0"/>
                </a:spcAft>
              </a:pPr>
              <a:r>
                <a:rPr lang="en-US" sz="1600" kern="1200" dirty="0" smtClea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12</a:t>
              </a:r>
              <a:endParaRPr lang="en-US" sz="1600" dirty="0">
                <a:effectLst/>
                <a:latin typeface="Times New Roman" panose="02020603050405020304" pitchFamily="18" charset="0"/>
                <a:ea typeface="Times New Roman" panose="02020603050405020304" pitchFamily="18" charset="0"/>
                <a:cs typeface="Times New Roman" panose="02020603050405020304" pitchFamily="18" charset="0"/>
              </a:endParaRPr>
            </a:p>
          </p:txBody>
        </p:sp>
      </p:grpSp>
      <p:sp>
        <p:nvSpPr>
          <p:cNvPr id="89" name="Title 1"/>
          <p:cNvSpPr txBox="1">
            <a:spLocks/>
          </p:cNvSpPr>
          <p:nvPr/>
        </p:nvSpPr>
        <p:spPr>
          <a:xfrm>
            <a:off x="278589" y="46842"/>
            <a:ext cx="9980682" cy="536739"/>
          </a:xfrm>
          <a:prstGeom prst="rect">
            <a:avLst/>
          </a:prstGeom>
        </p:spPr>
        <p:txBody>
          <a:bodyPr/>
          <a:lstStyle>
            <a:lvl1pPr algn="l" defTabSz="914400" rtl="0" eaLnBrk="1" latinLnBrk="0" hangingPunct="1">
              <a:lnSpc>
                <a:spcPct val="90000"/>
              </a:lnSpc>
              <a:spcBef>
                <a:spcPct val="0"/>
              </a:spcBef>
              <a:buNone/>
              <a:defRPr sz="2800" kern="1200">
                <a:solidFill>
                  <a:schemeClr val="tx1"/>
                </a:solidFill>
                <a:latin typeface="+mj-lt"/>
                <a:ea typeface="+mj-ea"/>
                <a:cs typeface="+mj-cs"/>
              </a:defRPr>
            </a:lvl1pPr>
          </a:lstStyle>
          <a:p>
            <a:r>
              <a:rPr lang="en-US" dirty="0" smtClean="0"/>
              <a:t>Block Diagram</a:t>
            </a:r>
            <a:endParaRPr lang="en-US" dirty="0"/>
          </a:p>
        </p:txBody>
      </p:sp>
      <p:graphicFrame>
        <p:nvGraphicFramePr>
          <p:cNvPr id="90" name="Table 89"/>
          <p:cNvGraphicFramePr>
            <a:graphicFrameLocks noGrp="1"/>
          </p:cNvGraphicFramePr>
          <p:nvPr>
            <p:extLst>
              <p:ext uri="{D42A27DB-BD31-4B8C-83A1-F6EECF244321}">
                <p14:modId xmlns:p14="http://schemas.microsoft.com/office/powerpoint/2010/main" val="621185960"/>
              </p:ext>
            </p:extLst>
          </p:nvPr>
        </p:nvGraphicFramePr>
        <p:xfrm>
          <a:off x="8029822" y="46842"/>
          <a:ext cx="4204501" cy="1782958"/>
        </p:xfrm>
        <a:graphic>
          <a:graphicData uri="http://schemas.openxmlformats.org/drawingml/2006/table">
            <a:tbl>
              <a:tblPr firstRow="1" firstCol="1" bandRow="1">
                <a:tableStyleId>{9D7B26C5-4107-4FEC-AEDC-1716B250A1EF}</a:tableStyleId>
              </a:tblPr>
              <a:tblGrid>
                <a:gridCol w="384465"/>
                <a:gridCol w="1453613"/>
                <a:gridCol w="330200"/>
                <a:gridCol w="2036223"/>
              </a:tblGrid>
              <a:tr h="257958">
                <a:tc>
                  <a:txBody>
                    <a:bodyPr/>
                    <a:lstStyle/>
                    <a:p>
                      <a:pPr marL="0" marR="0">
                        <a:lnSpc>
                          <a:spcPct val="150000"/>
                        </a:lnSpc>
                        <a:spcBef>
                          <a:spcPts val="0"/>
                        </a:spcBef>
                        <a:spcAft>
                          <a:spcPts val="0"/>
                        </a:spcAft>
                      </a:pPr>
                      <a:r>
                        <a:rPr lang="en-US" sz="1000" dirty="0">
                          <a:effectLst/>
                          <a:latin typeface="+mn-lt"/>
                        </a:rPr>
                        <a:t>No.</a:t>
                      </a:r>
                      <a:endParaRPr lang="en-US" sz="1000" dirty="0">
                        <a:solidFill>
                          <a:srgbClr val="000000"/>
                        </a:solidFill>
                        <a:effectLst/>
                        <a:latin typeface="+mn-lt"/>
                        <a:ea typeface="Calibri" panose="020F0502020204030204" pitchFamily="34" charset="0"/>
                      </a:endParaRPr>
                    </a:p>
                  </a:txBody>
                  <a:tcPr marL="68580" marR="68580" marT="0" marB="0"/>
                </a:tc>
                <a:tc>
                  <a:txBody>
                    <a:bodyPr/>
                    <a:lstStyle/>
                    <a:p>
                      <a:pPr marL="0" marR="0">
                        <a:lnSpc>
                          <a:spcPct val="150000"/>
                        </a:lnSpc>
                        <a:spcBef>
                          <a:spcPts val="0"/>
                        </a:spcBef>
                        <a:spcAft>
                          <a:spcPts val="0"/>
                        </a:spcAft>
                      </a:pPr>
                      <a:r>
                        <a:rPr lang="en-US" sz="1000" dirty="0">
                          <a:effectLst/>
                          <a:latin typeface="+mn-lt"/>
                        </a:rPr>
                        <a:t>Item</a:t>
                      </a:r>
                      <a:endParaRPr lang="en-US" sz="1000" dirty="0">
                        <a:solidFill>
                          <a:srgbClr val="000000"/>
                        </a:solidFill>
                        <a:effectLst/>
                        <a:latin typeface="+mn-lt"/>
                        <a:ea typeface="Calibri" panose="020F0502020204030204" pitchFamily="34" charset="0"/>
                      </a:endParaRPr>
                    </a:p>
                  </a:txBody>
                  <a:tcPr marL="68580" marR="68580" marT="0" marB="0"/>
                </a:tc>
                <a:tc>
                  <a:txBody>
                    <a:bodyPr/>
                    <a:lstStyle/>
                    <a:p>
                      <a:pPr marL="0" marR="0">
                        <a:lnSpc>
                          <a:spcPct val="150000"/>
                        </a:lnSpc>
                        <a:spcBef>
                          <a:spcPts val="0"/>
                        </a:spcBef>
                        <a:spcAft>
                          <a:spcPts val="0"/>
                        </a:spcAft>
                      </a:pPr>
                      <a:r>
                        <a:rPr lang="en-US" sz="1000" dirty="0" smtClean="0">
                          <a:effectLst/>
                          <a:latin typeface="+mn-lt"/>
                        </a:rPr>
                        <a:t>No</a:t>
                      </a:r>
                      <a:endParaRPr lang="en-US" sz="1000" dirty="0">
                        <a:solidFill>
                          <a:srgbClr val="000000"/>
                        </a:solidFill>
                        <a:effectLst/>
                        <a:latin typeface="+mn-lt"/>
                        <a:ea typeface="Calibri" panose="020F0502020204030204" pitchFamily="34" charset="0"/>
                      </a:endParaRPr>
                    </a:p>
                  </a:txBody>
                  <a:tcPr marL="68580" marR="68580" marT="0" marB="0"/>
                </a:tc>
                <a:tc>
                  <a:txBody>
                    <a:bodyPr/>
                    <a:lstStyle/>
                    <a:p>
                      <a:pPr marL="0" marR="0">
                        <a:lnSpc>
                          <a:spcPct val="150000"/>
                        </a:lnSpc>
                        <a:spcBef>
                          <a:spcPts val="0"/>
                        </a:spcBef>
                        <a:spcAft>
                          <a:spcPts val="0"/>
                        </a:spcAft>
                      </a:pPr>
                      <a:r>
                        <a:rPr lang="en-US" sz="1000" dirty="0">
                          <a:effectLst/>
                          <a:latin typeface="+mn-lt"/>
                        </a:rPr>
                        <a:t>Item</a:t>
                      </a:r>
                      <a:endParaRPr lang="en-US" sz="1000" dirty="0">
                        <a:solidFill>
                          <a:srgbClr val="000000"/>
                        </a:solidFill>
                        <a:effectLst/>
                        <a:latin typeface="+mn-lt"/>
                        <a:ea typeface="Calibri" panose="020F0502020204030204" pitchFamily="34" charset="0"/>
                      </a:endParaRPr>
                    </a:p>
                  </a:txBody>
                  <a:tcPr marL="68580" marR="68580" marT="0" marB="0"/>
                </a:tc>
              </a:tr>
              <a:tr h="259280">
                <a:tc>
                  <a:txBody>
                    <a:bodyPr/>
                    <a:lstStyle/>
                    <a:p>
                      <a:pPr marL="0" marR="0">
                        <a:lnSpc>
                          <a:spcPct val="150000"/>
                        </a:lnSpc>
                        <a:spcBef>
                          <a:spcPts val="0"/>
                        </a:spcBef>
                        <a:spcAft>
                          <a:spcPts val="0"/>
                        </a:spcAft>
                      </a:pPr>
                      <a:r>
                        <a:rPr lang="en-US" sz="1000" dirty="0">
                          <a:effectLst/>
                          <a:latin typeface="+mn-lt"/>
                        </a:rPr>
                        <a:t>1 </a:t>
                      </a:r>
                      <a:endParaRPr lang="en-US" sz="1000" dirty="0">
                        <a:solidFill>
                          <a:srgbClr val="000000"/>
                        </a:solidFill>
                        <a:effectLst/>
                        <a:latin typeface="+mn-lt"/>
                        <a:ea typeface="Calibri" panose="020F0502020204030204" pitchFamily="34" charset="0"/>
                      </a:endParaRPr>
                    </a:p>
                  </a:txBody>
                  <a:tcPr marL="68580" marR="68580" marT="0" marB="0"/>
                </a:tc>
                <a:tc>
                  <a:txBody>
                    <a:bodyPr/>
                    <a:lstStyle/>
                    <a:p>
                      <a:pPr marL="0" marR="0">
                        <a:lnSpc>
                          <a:spcPct val="150000"/>
                        </a:lnSpc>
                        <a:spcBef>
                          <a:spcPts val="0"/>
                        </a:spcBef>
                        <a:spcAft>
                          <a:spcPts val="0"/>
                        </a:spcAft>
                      </a:pPr>
                      <a:r>
                        <a:rPr lang="en-US" sz="1000" dirty="0">
                          <a:effectLst/>
                          <a:latin typeface="+mn-lt"/>
                        </a:rPr>
                        <a:t>Raspberry Pi 2 </a:t>
                      </a:r>
                      <a:endParaRPr lang="en-US" sz="1000" dirty="0">
                        <a:solidFill>
                          <a:srgbClr val="000000"/>
                        </a:solidFill>
                        <a:effectLst/>
                        <a:latin typeface="+mn-lt"/>
                        <a:ea typeface="Calibri" panose="020F0502020204030204" pitchFamily="34" charset="0"/>
                      </a:endParaRPr>
                    </a:p>
                  </a:txBody>
                  <a:tcPr marL="68580" marR="68580" marT="0" marB="0"/>
                </a:tc>
                <a:tc>
                  <a:txBody>
                    <a:bodyPr/>
                    <a:lstStyle/>
                    <a:p>
                      <a:pPr marL="0" marR="0">
                        <a:lnSpc>
                          <a:spcPct val="150000"/>
                        </a:lnSpc>
                        <a:spcBef>
                          <a:spcPts val="0"/>
                        </a:spcBef>
                        <a:spcAft>
                          <a:spcPts val="0"/>
                        </a:spcAft>
                      </a:pPr>
                      <a:r>
                        <a:rPr lang="en-US" sz="1000" dirty="0">
                          <a:solidFill>
                            <a:schemeClr val="tx1"/>
                          </a:solidFill>
                          <a:effectLst/>
                          <a:latin typeface="+mn-lt"/>
                          <a:ea typeface="+mn-ea"/>
                        </a:rPr>
                        <a:t>7</a:t>
                      </a:r>
                      <a:endParaRPr lang="en-US" sz="1000" dirty="0">
                        <a:solidFill>
                          <a:srgbClr val="000000"/>
                        </a:solidFill>
                        <a:effectLst/>
                        <a:latin typeface="+mn-lt"/>
                        <a:ea typeface="Calibri" panose="020F0502020204030204" pitchFamily="34" charset="0"/>
                      </a:endParaRPr>
                    </a:p>
                  </a:txBody>
                  <a:tcPr marL="68580" marR="68580" marT="0" marB="0"/>
                </a:tc>
                <a:tc>
                  <a:txBody>
                    <a:bodyPr/>
                    <a:lstStyle/>
                    <a:p>
                      <a:pPr marL="0" marR="0" indent="0" algn="l" defTabSz="2926226" rtl="0" eaLnBrk="1" fontAlgn="auto" latinLnBrk="0" hangingPunct="1">
                        <a:lnSpc>
                          <a:spcPct val="150000"/>
                        </a:lnSpc>
                        <a:spcBef>
                          <a:spcPts val="0"/>
                        </a:spcBef>
                        <a:spcAft>
                          <a:spcPts val="0"/>
                        </a:spcAft>
                        <a:buClrTx/>
                        <a:buSzTx/>
                        <a:buFontTx/>
                        <a:buNone/>
                        <a:tabLst/>
                        <a:defRPr/>
                      </a:pPr>
                      <a:r>
                        <a:rPr lang="en-US" sz="1000" dirty="0" smtClean="0">
                          <a:effectLst/>
                          <a:latin typeface="+mn-lt"/>
                        </a:rPr>
                        <a:t>Left Side DC Motor</a:t>
                      </a:r>
                      <a:endParaRPr lang="en-US" sz="1000" dirty="0" smtClean="0">
                        <a:solidFill>
                          <a:srgbClr val="000000"/>
                        </a:solidFill>
                        <a:effectLst/>
                        <a:latin typeface="+mn-lt"/>
                        <a:ea typeface="Calibri" panose="020F0502020204030204" pitchFamily="34" charset="0"/>
                      </a:endParaRPr>
                    </a:p>
                  </a:txBody>
                  <a:tcPr marL="68580" marR="68580" marT="0" marB="0"/>
                </a:tc>
              </a:tr>
              <a:tr h="154271">
                <a:tc>
                  <a:txBody>
                    <a:bodyPr/>
                    <a:lstStyle/>
                    <a:p>
                      <a:pPr marL="0" marR="0">
                        <a:lnSpc>
                          <a:spcPct val="150000"/>
                        </a:lnSpc>
                        <a:spcBef>
                          <a:spcPts val="0"/>
                        </a:spcBef>
                        <a:spcAft>
                          <a:spcPts val="0"/>
                        </a:spcAft>
                      </a:pPr>
                      <a:r>
                        <a:rPr lang="en-US" sz="1000" dirty="0">
                          <a:effectLst/>
                          <a:latin typeface="+mn-lt"/>
                        </a:rPr>
                        <a:t>2</a:t>
                      </a:r>
                      <a:endParaRPr lang="en-US" sz="1000" dirty="0">
                        <a:solidFill>
                          <a:srgbClr val="000000"/>
                        </a:solidFill>
                        <a:effectLst/>
                        <a:latin typeface="+mn-lt"/>
                        <a:ea typeface="Calibri" panose="020F0502020204030204" pitchFamily="34" charset="0"/>
                      </a:endParaRPr>
                    </a:p>
                  </a:txBody>
                  <a:tcPr marL="68580" marR="68580" marT="0" marB="0"/>
                </a:tc>
                <a:tc>
                  <a:txBody>
                    <a:bodyPr/>
                    <a:lstStyle/>
                    <a:p>
                      <a:pPr marL="0" marR="0">
                        <a:lnSpc>
                          <a:spcPct val="150000"/>
                        </a:lnSpc>
                        <a:spcBef>
                          <a:spcPts val="0"/>
                        </a:spcBef>
                        <a:spcAft>
                          <a:spcPts val="0"/>
                        </a:spcAft>
                      </a:pPr>
                      <a:r>
                        <a:rPr lang="en-US" sz="1000" dirty="0">
                          <a:effectLst/>
                          <a:latin typeface="+mn-lt"/>
                        </a:rPr>
                        <a:t>Wifi Dongle </a:t>
                      </a:r>
                      <a:endParaRPr lang="en-US" sz="1000" dirty="0">
                        <a:solidFill>
                          <a:srgbClr val="000000"/>
                        </a:solidFill>
                        <a:effectLst/>
                        <a:latin typeface="+mn-lt"/>
                        <a:ea typeface="Calibri" panose="020F0502020204030204" pitchFamily="34" charset="0"/>
                      </a:endParaRPr>
                    </a:p>
                  </a:txBody>
                  <a:tcPr marL="68580" marR="68580" marT="0" marB="0"/>
                </a:tc>
                <a:tc>
                  <a:txBody>
                    <a:bodyPr/>
                    <a:lstStyle/>
                    <a:p>
                      <a:pPr marL="0" marR="0">
                        <a:lnSpc>
                          <a:spcPct val="150000"/>
                        </a:lnSpc>
                        <a:spcBef>
                          <a:spcPts val="0"/>
                        </a:spcBef>
                        <a:spcAft>
                          <a:spcPts val="0"/>
                        </a:spcAft>
                      </a:pPr>
                      <a:r>
                        <a:rPr lang="en-US" sz="1000" dirty="0">
                          <a:solidFill>
                            <a:schemeClr val="tx1"/>
                          </a:solidFill>
                          <a:effectLst/>
                          <a:latin typeface="+mn-lt"/>
                          <a:ea typeface="+mn-ea"/>
                        </a:rPr>
                        <a:t>8</a:t>
                      </a:r>
                      <a:endParaRPr lang="en-US" sz="1000" dirty="0">
                        <a:solidFill>
                          <a:srgbClr val="000000"/>
                        </a:solidFill>
                        <a:effectLst/>
                        <a:latin typeface="+mn-lt"/>
                        <a:ea typeface="Calibri" panose="020F0502020204030204" pitchFamily="34" charset="0"/>
                      </a:endParaRPr>
                    </a:p>
                  </a:txBody>
                  <a:tcPr marL="68580" marR="68580" marT="0" marB="0"/>
                </a:tc>
                <a:tc>
                  <a:txBody>
                    <a:bodyPr/>
                    <a:lstStyle/>
                    <a:p>
                      <a:pPr marL="0" marR="0" indent="0" algn="l" defTabSz="2926226" rtl="0" eaLnBrk="1" fontAlgn="auto" latinLnBrk="0" hangingPunct="1">
                        <a:lnSpc>
                          <a:spcPct val="150000"/>
                        </a:lnSpc>
                        <a:spcBef>
                          <a:spcPts val="0"/>
                        </a:spcBef>
                        <a:spcAft>
                          <a:spcPts val="0"/>
                        </a:spcAft>
                        <a:buClrTx/>
                        <a:buSzTx/>
                        <a:buFontTx/>
                        <a:buNone/>
                        <a:tabLst/>
                        <a:defRPr/>
                      </a:pPr>
                      <a:r>
                        <a:rPr lang="en-US" sz="1000" dirty="0" smtClean="0">
                          <a:effectLst/>
                          <a:latin typeface="+mn-lt"/>
                        </a:rPr>
                        <a:t>Right Side DC Motor</a:t>
                      </a:r>
                    </a:p>
                  </a:txBody>
                  <a:tcPr marL="68580" marR="68580" marT="0" marB="0"/>
                </a:tc>
              </a:tr>
              <a:tr h="259280">
                <a:tc>
                  <a:txBody>
                    <a:bodyPr/>
                    <a:lstStyle/>
                    <a:p>
                      <a:pPr marL="0" marR="0">
                        <a:lnSpc>
                          <a:spcPct val="150000"/>
                        </a:lnSpc>
                        <a:spcBef>
                          <a:spcPts val="0"/>
                        </a:spcBef>
                        <a:spcAft>
                          <a:spcPts val="0"/>
                        </a:spcAft>
                      </a:pPr>
                      <a:r>
                        <a:rPr lang="en-US" sz="1000" dirty="0">
                          <a:effectLst/>
                          <a:latin typeface="+mn-lt"/>
                        </a:rPr>
                        <a:t>3</a:t>
                      </a:r>
                      <a:endParaRPr lang="en-US" sz="1000" dirty="0">
                        <a:solidFill>
                          <a:srgbClr val="000000"/>
                        </a:solidFill>
                        <a:effectLst/>
                        <a:latin typeface="+mn-lt"/>
                        <a:ea typeface="Calibri" panose="020F0502020204030204" pitchFamily="34" charset="0"/>
                      </a:endParaRPr>
                    </a:p>
                  </a:txBody>
                  <a:tcPr marL="68580" marR="68580" marT="0" marB="0"/>
                </a:tc>
                <a:tc>
                  <a:txBody>
                    <a:bodyPr/>
                    <a:lstStyle/>
                    <a:p>
                      <a:pPr marL="0" marR="0">
                        <a:lnSpc>
                          <a:spcPct val="150000"/>
                        </a:lnSpc>
                        <a:spcBef>
                          <a:spcPts val="0"/>
                        </a:spcBef>
                        <a:spcAft>
                          <a:spcPts val="0"/>
                        </a:spcAft>
                      </a:pPr>
                      <a:r>
                        <a:rPr lang="en-US" sz="1000" dirty="0">
                          <a:effectLst/>
                          <a:latin typeface="+mn-lt"/>
                        </a:rPr>
                        <a:t>Raspberry Pi Camera</a:t>
                      </a:r>
                      <a:endParaRPr lang="en-US" sz="1000" dirty="0">
                        <a:solidFill>
                          <a:srgbClr val="000000"/>
                        </a:solidFill>
                        <a:effectLst/>
                        <a:latin typeface="+mn-lt"/>
                        <a:ea typeface="Calibri" panose="020F0502020204030204" pitchFamily="34" charset="0"/>
                      </a:endParaRPr>
                    </a:p>
                  </a:txBody>
                  <a:tcPr marL="68580" marR="68580" marT="0" marB="0"/>
                </a:tc>
                <a:tc>
                  <a:txBody>
                    <a:bodyPr/>
                    <a:lstStyle/>
                    <a:p>
                      <a:pPr marL="0" marR="0">
                        <a:lnSpc>
                          <a:spcPct val="150000"/>
                        </a:lnSpc>
                        <a:spcBef>
                          <a:spcPts val="0"/>
                        </a:spcBef>
                        <a:spcAft>
                          <a:spcPts val="0"/>
                        </a:spcAft>
                      </a:pPr>
                      <a:r>
                        <a:rPr lang="en-US" sz="1000" dirty="0">
                          <a:solidFill>
                            <a:schemeClr val="tx1"/>
                          </a:solidFill>
                          <a:effectLst/>
                          <a:latin typeface="+mn-lt"/>
                          <a:ea typeface="+mn-ea"/>
                        </a:rPr>
                        <a:t>9</a:t>
                      </a:r>
                      <a:endParaRPr lang="en-US" sz="1000" dirty="0">
                        <a:solidFill>
                          <a:srgbClr val="000000"/>
                        </a:solidFill>
                        <a:effectLst/>
                        <a:latin typeface="+mn-lt"/>
                        <a:ea typeface="Calibri" panose="020F0502020204030204" pitchFamily="34" charset="0"/>
                      </a:endParaRPr>
                    </a:p>
                  </a:txBody>
                  <a:tcPr marL="68580" marR="68580" marT="0" marB="0"/>
                </a:tc>
                <a:tc>
                  <a:txBody>
                    <a:bodyPr/>
                    <a:lstStyle/>
                    <a:p>
                      <a:pPr marL="0" marR="0" indent="0" algn="l" defTabSz="2926226" rtl="0" eaLnBrk="1" fontAlgn="auto" latinLnBrk="0" hangingPunct="1">
                        <a:lnSpc>
                          <a:spcPct val="150000"/>
                        </a:lnSpc>
                        <a:spcBef>
                          <a:spcPts val="0"/>
                        </a:spcBef>
                        <a:spcAft>
                          <a:spcPts val="0"/>
                        </a:spcAft>
                        <a:buClrTx/>
                        <a:buSzTx/>
                        <a:buFontTx/>
                        <a:buNone/>
                        <a:tabLst/>
                        <a:defRPr/>
                      </a:pPr>
                      <a:r>
                        <a:rPr lang="en-US" sz="1000" dirty="0" smtClean="0">
                          <a:effectLst/>
                          <a:latin typeface="+mn-lt"/>
                        </a:rPr>
                        <a:t>L293D Motor Driver Board</a:t>
                      </a:r>
                      <a:endParaRPr lang="en-US" sz="1000" dirty="0" smtClean="0">
                        <a:solidFill>
                          <a:srgbClr val="000000"/>
                        </a:solidFill>
                        <a:effectLst/>
                        <a:latin typeface="+mn-lt"/>
                        <a:ea typeface="Calibri" panose="020F0502020204030204" pitchFamily="34" charset="0"/>
                      </a:endParaRPr>
                    </a:p>
                  </a:txBody>
                  <a:tcPr marL="68580" marR="68580" marT="0" marB="0"/>
                </a:tc>
              </a:tr>
              <a:tr h="259280">
                <a:tc>
                  <a:txBody>
                    <a:bodyPr/>
                    <a:lstStyle/>
                    <a:p>
                      <a:pPr marL="0" marR="0">
                        <a:lnSpc>
                          <a:spcPct val="150000"/>
                        </a:lnSpc>
                        <a:spcBef>
                          <a:spcPts val="0"/>
                        </a:spcBef>
                        <a:spcAft>
                          <a:spcPts val="0"/>
                        </a:spcAft>
                      </a:pPr>
                      <a:r>
                        <a:rPr lang="en-US" sz="1000" dirty="0">
                          <a:effectLst/>
                          <a:latin typeface="+mn-lt"/>
                        </a:rPr>
                        <a:t>4</a:t>
                      </a:r>
                      <a:endParaRPr lang="en-US" sz="1000" dirty="0">
                        <a:solidFill>
                          <a:srgbClr val="000000"/>
                        </a:solidFill>
                        <a:effectLst/>
                        <a:latin typeface="+mn-lt"/>
                        <a:ea typeface="Calibri" panose="020F0502020204030204" pitchFamily="34" charset="0"/>
                      </a:endParaRPr>
                    </a:p>
                  </a:txBody>
                  <a:tcPr marL="68580" marR="68580" marT="0" marB="0"/>
                </a:tc>
                <a:tc>
                  <a:txBody>
                    <a:bodyPr/>
                    <a:lstStyle/>
                    <a:p>
                      <a:pPr marL="0" marR="0">
                        <a:lnSpc>
                          <a:spcPct val="150000"/>
                        </a:lnSpc>
                        <a:spcBef>
                          <a:spcPts val="0"/>
                        </a:spcBef>
                        <a:spcAft>
                          <a:spcPts val="0"/>
                        </a:spcAft>
                      </a:pPr>
                      <a:r>
                        <a:rPr lang="en-US" sz="1000" dirty="0">
                          <a:effectLst/>
                          <a:latin typeface="+mn-lt"/>
                        </a:rPr>
                        <a:t>5V Adapter </a:t>
                      </a:r>
                      <a:endParaRPr lang="en-US" sz="1000" dirty="0">
                        <a:solidFill>
                          <a:srgbClr val="000000"/>
                        </a:solidFill>
                        <a:effectLst/>
                        <a:latin typeface="+mn-lt"/>
                        <a:ea typeface="Calibri" panose="020F0502020204030204" pitchFamily="34" charset="0"/>
                      </a:endParaRPr>
                    </a:p>
                  </a:txBody>
                  <a:tcPr marL="68580" marR="68580" marT="0" marB="0"/>
                </a:tc>
                <a:tc>
                  <a:txBody>
                    <a:bodyPr/>
                    <a:lstStyle/>
                    <a:p>
                      <a:pPr marL="0" marR="0">
                        <a:lnSpc>
                          <a:spcPct val="150000"/>
                        </a:lnSpc>
                        <a:spcBef>
                          <a:spcPts val="0"/>
                        </a:spcBef>
                        <a:spcAft>
                          <a:spcPts val="0"/>
                        </a:spcAft>
                      </a:pPr>
                      <a:r>
                        <a:rPr lang="en-US" sz="1000" dirty="0" smtClean="0">
                          <a:solidFill>
                            <a:schemeClr val="tx1"/>
                          </a:solidFill>
                          <a:effectLst/>
                          <a:latin typeface="+mn-lt"/>
                          <a:ea typeface="+mn-ea"/>
                        </a:rPr>
                        <a:t>10</a:t>
                      </a:r>
                      <a:endParaRPr lang="en-US" sz="1000" dirty="0">
                        <a:solidFill>
                          <a:srgbClr val="000000"/>
                        </a:solidFill>
                        <a:effectLst/>
                        <a:latin typeface="+mn-lt"/>
                        <a:ea typeface="Calibri" panose="020F0502020204030204" pitchFamily="34" charset="0"/>
                      </a:endParaRPr>
                    </a:p>
                  </a:txBody>
                  <a:tcPr marL="68580" marR="68580" marT="0" marB="0"/>
                </a:tc>
                <a:tc>
                  <a:txBody>
                    <a:bodyPr/>
                    <a:lstStyle/>
                    <a:p>
                      <a:pPr marL="0" marR="0" indent="0" algn="l" defTabSz="2926226" rtl="0" eaLnBrk="1" fontAlgn="auto" latinLnBrk="0" hangingPunct="1">
                        <a:lnSpc>
                          <a:spcPct val="150000"/>
                        </a:lnSpc>
                        <a:spcBef>
                          <a:spcPts val="0"/>
                        </a:spcBef>
                        <a:spcAft>
                          <a:spcPts val="0"/>
                        </a:spcAft>
                        <a:buClrTx/>
                        <a:buSzTx/>
                        <a:buFontTx/>
                        <a:buNone/>
                        <a:tabLst/>
                        <a:defRPr/>
                      </a:pPr>
                      <a:r>
                        <a:rPr lang="en-US" sz="1000" dirty="0" smtClean="0">
                          <a:effectLst/>
                          <a:latin typeface="+mn-lt"/>
                        </a:rPr>
                        <a:t>9V Battery</a:t>
                      </a:r>
                      <a:endParaRPr lang="en-US" sz="1000" dirty="0" smtClean="0">
                        <a:solidFill>
                          <a:srgbClr val="000000"/>
                        </a:solidFill>
                        <a:effectLst/>
                        <a:latin typeface="+mn-lt"/>
                        <a:ea typeface="Calibri" panose="020F0502020204030204" pitchFamily="34" charset="0"/>
                      </a:endParaRPr>
                    </a:p>
                  </a:txBody>
                  <a:tcPr marL="68580" marR="68580" marT="0" marB="0"/>
                </a:tc>
              </a:tr>
              <a:tr h="259280">
                <a:tc>
                  <a:txBody>
                    <a:bodyPr/>
                    <a:lstStyle/>
                    <a:p>
                      <a:pPr marL="0" marR="0">
                        <a:lnSpc>
                          <a:spcPct val="150000"/>
                        </a:lnSpc>
                        <a:spcBef>
                          <a:spcPts val="0"/>
                        </a:spcBef>
                        <a:spcAft>
                          <a:spcPts val="0"/>
                        </a:spcAft>
                      </a:pPr>
                      <a:r>
                        <a:rPr lang="en-US" sz="1000" dirty="0">
                          <a:effectLst/>
                          <a:latin typeface="+mn-lt"/>
                        </a:rPr>
                        <a:t>5</a:t>
                      </a:r>
                      <a:endParaRPr lang="en-US" sz="1000" dirty="0">
                        <a:solidFill>
                          <a:srgbClr val="000000"/>
                        </a:solidFill>
                        <a:effectLst/>
                        <a:latin typeface="+mn-lt"/>
                        <a:ea typeface="Calibri" panose="020F0502020204030204" pitchFamily="34" charset="0"/>
                      </a:endParaRPr>
                    </a:p>
                  </a:txBody>
                  <a:tcPr marL="68580" marR="68580" marT="0" marB="0"/>
                </a:tc>
                <a:tc>
                  <a:txBody>
                    <a:bodyPr/>
                    <a:lstStyle/>
                    <a:p>
                      <a:pPr marL="0" marR="0">
                        <a:lnSpc>
                          <a:spcPct val="150000"/>
                        </a:lnSpc>
                        <a:spcBef>
                          <a:spcPts val="0"/>
                        </a:spcBef>
                        <a:spcAft>
                          <a:spcPts val="0"/>
                        </a:spcAft>
                      </a:pPr>
                      <a:r>
                        <a:rPr lang="en-US" sz="1000" dirty="0">
                          <a:effectLst/>
                          <a:latin typeface="+mn-lt"/>
                        </a:rPr>
                        <a:t>Ultrasonic Sensor</a:t>
                      </a:r>
                      <a:endParaRPr lang="en-US" sz="1000" dirty="0">
                        <a:solidFill>
                          <a:srgbClr val="000000"/>
                        </a:solidFill>
                        <a:effectLst/>
                        <a:latin typeface="+mn-lt"/>
                        <a:ea typeface="Calibri" panose="020F0502020204030204" pitchFamily="34" charset="0"/>
                      </a:endParaRPr>
                    </a:p>
                  </a:txBody>
                  <a:tcPr marL="68580" marR="68580" marT="0" marB="0"/>
                </a:tc>
                <a:tc>
                  <a:txBody>
                    <a:bodyPr/>
                    <a:lstStyle/>
                    <a:p>
                      <a:pPr marL="0" marR="0">
                        <a:lnSpc>
                          <a:spcPct val="150000"/>
                        </a:lnSpc>
                        <a:spcBef>
                          <a:spcPts val="0"/>
                        </a:spcBef>
                        <a:spcAft>
                          <a:spcPts val="0"/>
                        </a:spcAft>
                      </a:pPr>
                      <a:r>
                        <a:rPr lang="en-US" sz="1000" dirty="0" smtClean="0">
                          <a:effectLst/>
                          <a:latin typeface="+mn-lt"/>
                        </a:rPr>
                        <a:t>11</a:t>
                      </a:r>
                      <a:endParaRPr lang="en-US" sz="1000" dirty="0">
                        <a:solidFill>
                          <a:srgbClr val="000000"/>
                        </a:solidFill>
                        <a:effectLst/>
                        <a:latin typeface="+mn-lt"/>
                        <a:ea typeface="Calibri" panose="020F0502020204030204" pitchFamily="34" charset="0"/>
                      </a:endParaRPr>
                    </a:p>
                  </a:txBody>
                  <a:tcPr marL="68580" marR="68580" marT="0" marB="0"/>
                </a:tc>
                <a:tc>
                  <a:txBody>
                    <a:bodyPr/>
                    <a:lstStyle/>
                    <a:p>
                      <a:pPr marL="0" marR="0">
                        <a:lnSpc>
                          <a:spcPct val="150000"/>
                        </a:lnSpc>
                        <a:spcBef>
                          <a:spcPts val="0"/>
                        </a:spcBef>
                        <a:spcAft>
                          <a:spcPts val="0"/>
                        </a:spcAft>
                      </a:pPr>
                      <a:r>
                        <a:rPr lang="en-US" sz="1000" dirty="0" smtClean="0">
                          <a:solidFill>
                            <a:srgbClr val="000000"/>
                          </a:solidFill>
                          <a:effectLst/>
                          <a:latin typeface="+mn-lt"/>
                          <a:ea typeface="Calibri" panose="020F0502020204030204" pitchFamily="34" charset="0"/>
                        </a:rPr>
                        <a:t>Control</a:t>
                      </a:r>
                      <a:r>
                        <a:rPr lang="en-US" sz="1000" baseline="0" dirty="0" smtClean="0">
                          <a:solidFill>
                            <a:srgbClr val="000000"/>
                          </a:solidFill>
                          <a:effectLst/>
                          <a:latin typeface="+mn-lt"/>
                          <a:ea typeface="Calibri" panose="020F0502020204030204" pitchFamily="34" charset="0"/>
                        </a:rPr>
                        <a:t> from different devices</a:t>
                      </a:r>
                      <a:endParaRPr lang="en-US" sz="1000" dirty="0">
                        <a:solidFill>
                          <a:srgbClr val="000000"/>
                        </a:solidFill>
                        <a:effectLst/>
                        <a:latin typeface="+mn-lt"/>
                        <a:ea typeface="Calibri" panose="020F0502020204030204" pitchFamily="34" charset="0"/>
                      </a:endParaRPr>
                    </a:p>
                  </a:txBody>
                  <a:tcPr marL="68580" marR="68580" marT="0" marB="0"/>
                </a:tc>
              </a:tr>
              <a:tr h="259280">
                <a:tc>
                  <a:txBody>
                    <a:bodyPr/>
                    <a:lstStyle/>
                    <a:p>
                      <a:pPr marL="0" marR="0">
                        <a:lnSpc>
                          <a:spcPct val="150000"/>
                        </a:lnSpc>
                        <a:spcBef>
                          <a:spcPts val="0"/>
                        </a:spcBef>
                        <a:spcAft>
                          <a:spcPts val="0"/>
                        </a:spcAft>
                      </a:pPr>
                      <a:r>
                        <a:rPr lang="en-US" sz="1000" dirty="0" smtClean="0">
                          <a:solidFill>
                            <a:srgbClr val="000000"/>
                          </a:solidFill>
                          <a:effectLst/>
                          <a:latin typeface="+mn-lt"/>
                          <a:ea typeface="Calibri" panose="020F0502020204030204" pitchFamily="34" charset="0"/>
                        </a:rPr>
                        <a:t>6</a:t>
                      </a:r>
                      <a:endParaRPr lang="en-US" sz="1000" dirty="0">
                        <a:solidFill>
                          <a:srgbClr val="000000"/>
                        </a:solidFill>
                        <a:effectLst/>
                        <a:latin typeface="+mn-lt"/>
                        <a:ea typeface="Calibri" panose="020F0502020204030204" pitchFamily="34" charset="0"/>
                      </a:endParaRPr>
                    </a:p>
                  </a:txBody>
                  <a:tcPr marL="68580" marR="68580" marT="0" marB="0"/>
                </a:tc>
                <a:tc>
                  <a:txBody>
                    <a:bodyPr/>
                    <a:lstStyle/>
                    <a:p>
                      <a:pPr marL="0" marR="0" indent="0" algn="l" defTabSz="2926226" rtl="0" eaLnBrk="1" fontAlgn="auto" latinLnBrk="0" hangingPunct="1">
                        <a:lnSpc>
                          <a:spcPct val="150000"/>
                        </a:lnSpc>
                        <a:spcBef>
                          <a:spcPts val="0"/>
                        </a:spcBef>
                        <a:spcAft>
                          <a:spcPts val="0"/>
                        </a:spcAft>
                        <a:buClrTx/>
                        <a:buSzTx/>
                        <a:buFontTx/>
                        <a:buNone/>
                        <a:tabLst/>
                        <a:defRPr/>
                      </a:pPr>
                      <a:r>
                        <a:rPr lang="en-US" sz="1000" dirty="0" smtClean="0">
                          <a:effectLst/>
                          <a:latin typeface="+mn-lt"/>
                        </a:rPr>
                        <a:t>IR Sensors</a:t>
                      </a:r>
                      <a:endParaRPr lang="en-US" sz="1000" dirty="0" smtClean="0">
                        <a:solidFill>
                          <a:srgbClr val="000000"/>
                        </a:solidFill>
                        <a:effectLst/>
                        <a:latin typeface="+mn-lt"/>
                        <a:ea typeface="Calibri" panose="020F0502020204030204" pitchFamily="34" charset="0"/>
                      </a:endParaRPr>
                    </a:p>
                  </a:txBody>
                  <a:tcPr marL="68580" marR="68580" marT="0" marB="0"/>
                </a:tc>
                <a:tc>
                  <a:txBody>
                    <a:bodyPr/>
                    <a:lstStyle/>
                    <a:p>
                      <a:pPr marL="0" marR="0">
                        <a:lnSpc>
                          <a:spcPct val="150000"/>
                        </a:lnSpc>
                        <a:spcBef>
                          <a:spcPts val="0"/>
                        </a:spcBef>
                        <a:spcAft>
                          <a:spcPts val="0"/>
                        </a:spcAft>
                      </a:pPr>
                      <a:r>
                        <a:rPr lang="en-US" sz="1000" dirty="0" smtClean="0">
                          <a:solidFill>
                            <a:srgbClr val="000000"/>
                          </a:solidFill>
                          <a:effectLst/>
                          <a:latin typeface="+mn-lt"/>
                          <a:ea typeface="Calibri" panose="020F0502020204030204" pitchFamily="34" charset="0"/>
                        </a:rPr>
                        <a:t>12</a:t>
                      </a:r>
                      <a:endParaRPr lang="en-US" sz="1000" dirty="0">
                        <a:solidFill>
                          <a:srgbClr val="000000"/>
                        </a:solidFill>
                        <a:effectLst/>
                        <a:latin typeface="+mn-lt"/>
                        <a:ea typeface="Calibri" panose="020F0502020204030204" pitchFamily="34" charset="0"/>
                      </a:endParaRPr>
                    </a:p>
                  </a:txBody>
                  <a:tcPr marL="68580" marR="68580" marT="0" marB="0"/>
                </a:tc>
                <a:tc>
                  <a:txBody>
                    <a:bodyPr/>
                    <a:lstStyle/>
                    <a:p>
                      <a:pPr marL="0" marR="0">
                        <a:lnSpc>
                          <a:spcPct val="150000"/>
                        </a:lnSpc>
                        <a:spcBef>
                          <a:spcPts val="0"/>
                        </a:spcBef>
                        <a:spcAft>
                          <a:spcPts val="0"/>
                        </a:spcAft>
                      </a:pPr>
                      <a:r>
                        <a:rPr lang="en-US" sz="1000" dirty="0" smtClean="0">
                          <a:solidFill>
                            <a:srgbClr val="000000"/>
                          </a:solidFill>
                          <a:effectLst/>
                          <a:latin typeface="+mn-lt"/>
                          <a:ea typeface="Calibri" panose="020F0502020204030204" pitchFamily="34" charset="0"/>
                        </a:rPr>
                        <a:t>User Interface</a:t>
                      </a:r>
                      <a:r>
                        <a:rPr lang="en-US" sz="1000" baseline="0" dirty="0" smtClean="0">
                          <a:solidFill>
                            <a:srgbClr val="000000"/>
                          </a:solidFill>
                          <a:effectLst/>
                          <a:latin typeface="+mn-lt"/>
                          <a:ea typeface="Calibri" panose="020F0502020204030204" pitchFamily="34" charset="0"/>
                        </a:rPr>
                        <a:t> to Control Robot</a:t>
                      </a:r>
                      <a:endParaRPr lang="en-US" sz="1000" dirty="0">
                        <a:solidFill>
                          <a:srgbClr val="000000"/>
                        </a:solidFill>
                        <a:effectLst/>
                        <a:latin typeface="+mn-lt"/>
                        <a:ea typeface="Calibri" panose="020F0502020204030204" pitchFamily="34" charset="0"/>
                      </a:endParaRPr>
                    </a:p>
                  </a:txBody>
                  <a:tcPr marL="68580" marR="68580" marT="0" marB="0"/>
                </a:tc>
              </a:tr>
            </a:tbl>
          </a:graphicData>
        </a:graphic>
      </p:graphicFrame>
    </p:spTree>
    <p:extLst>
      <p:ext uri="{BB962C8B-B14F-4D97-AF65-F5344CB8AC3E}">
        <p14:creationId xmlns:p14="http://schemas.microsoft.com/office/powerpoint/2010/main" val="4180438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Components Details </a:t>
            </a:r>
            <a:endParaRPr lang="en-US" dirty="0"/>
          </a:p>
        </p:txBody>
      </p:sp>
      <p:sp>
        <p:nvSpPr>
          <p:cNvPr id="3" name="Content Placeholder 2"/>
          <p:cNvSpPr>
            <a:spLocks noGrp="1"/>
          </p:cNvSpPr>
          <p:nvPr>
            <p:ph idx="1"/>
          </p:nvPr>
        </p:nvSpPr>
        <p:spPr>
          <a:xfrm>
            <a:off x="1104900" y="1600200"/>
            <a:ext cx="5695950" cy="4572000"/>
          </a:xfrm>
        </p:spPr>
        <p:txBody>
          <a:bodyPr/>
          <a:lstStyle/>
          <a:p>
            <a:pPr marL="457200" indent="-457200">
              <a:buFont typeface="+mj-lt"/>
              <a:buAutoNum type="arabicPeriod"/>
            </a:pPr>
            <a:r>
              <a:rPr lang="en-IN" b="1" dirty="0" smtClean="0">
                <a:latin typeface="Times New Roman" panose="02020603050405020304" pitchFamily="18" charset="0"/>
                <a:cs typeface="Times New Roman" panose="02020603050405020304" pitchFamily="18" charset="0"/>
              </a:rPr>
              <a:t>Raspberry </a:t>
            </a:r>
            <a:r>
              <a:rPr lang="en-IN" b="1" dirty="0">
                <a:latin typeface="Times New Roman" panose="02020603050405020304" pitchFamily="18" charset="0"/>
                <a:cs typeface="Times New Roman" panose="02020603050405020304" pitchFamily="18" charset="0"/>
              </a:rPr>
              <a:t>pi </a:t>
            </a:r>
            <a:r>
              <a:rPr lang="en-IN" b="1" dirty="0" smtClean="0">
                <a:latin typeface="Times New Roman" panose="02020603050405020304" pitchFamily="18" charset="0"/>
                <a:cs typeface="Times New Roman" panose="02020603050405020304" pitchFamily="18" charset="0"/>
              </a:rPr>
              <a:t>2:</a:t>
            </a:r>
          </a:p>
          <a:p>
            <a:pPr marL="0" indent="0" algn="just">
              <a:lnSpc>
                <a:spcPct val="150000"/>
              </a:lnSpc>
              <a:buNone/>
            </a:pPr>
            <a:r>
              <a:rPr lang="en-US" sz="1800" dirty="0">
                <a:latin typeface="Times New Roman" panose="02020603050405020304" pitchFamily="18" charset="0"/>
                <a:cs typeface="Times New Roman" panose="02020603050405020304" pitchFamily="18" charset="0"/>
              </a:rPr>
              <a:t>The Micro SD card is used for installing OS and the </a:t>
            </a:r>
            <a:r>
              <a:rPr lang="en-US" sz="1800" dirty="0" smtClean="0">
                <a:latin typeface="Times New Roman" panose="02020603050405020304" pitchFamily="18" charset="0"/>
                <a:cs typeface="Times New Roman" panose="02020603050405020304" pitchFamily="18" charset="0"/>
              </a:rPr>
              <a:t>complete </a:t>
            </a:r>
            <a:r>
              <a:rPr lang="en-US" sz="1800" dirty="0">
                <a:latin typeface="Times New Roman" panose="02020603050405020304" pitchFamily="18" charset="0"/>
                <a:cs typeface="Times New Roman" panose="02020603050405020304" pitchFamily="18" charset="0"/>
              </a:rPr>
              <a:t>project will be done with python coding. </a:t>
            </a:r>
            <a:endParaRPr lang="en-US" sz="1800" dirty="0" smtClean="0">
              <a:latin typeface="Times New Roman" panose="02020603050405020304" pitchFamily="18" charset="0"/>
              <a:cs typeface="Times New Roman" panose="02020603050405020304" pitchFamily="18" charset="0"/>
            </a:endParaRPr>
          </a:p>
          <a:p>
            <a:pPr marL="0" indent="0" algn="just">
              <a:lnSpc>
                <a:spcPct val="150000"/>
              </a:lnSpc>
              <a:buNone/>
            </a:pPr>
            <a:r>
              <a:rPr lang="en-US" sz="1800" dirty="0" smtClean="0">
                <a:latin typeface="Times New Roman" panose="02020603050405020304" pitchFamily="18" charset="0"/>
                <a:cs typeface="Times New Roman" panose="02020603050405020304" pitchFamily="18" charset="0"/>
              </a:rPr>
              <a:t>The </a:t>
            </a:r>
            <a:r>
              <a:rPr lang="en-US" sz="1800" dirty="0">
                <a:latin typeface="Times New Roman" panose="02020603050405020304" pitchFamily="18" charset="0"/>
                <a:cs typeface="Times New Roman" panose="02020603050405020304" pitchFamily="18" charset="0"/>
              </a:rPr>
              <a:t>board has specification:</a:t>
            </a:r>
            <a:r>
              <a:rPr lang="en-US" sz="1800" b="1" dirty="0">
                <a:latin typeface="Times New Roman" panose="02020603050405020304" pitchFamily="18" charset="0"/>
                <a:cs typeface="Times New Roman" panose="02020603050405020304" pitchFamily="18" charset="0"/>
              </a:rPr>
              <a:t> </a:t>
            </a:r>
            <a:endParaRPr lang="en-US" sz="1800" dirty="0">
              <a:latin typeface="Times New Roman" panose="02020603050405020304" pitchFamily="18" charset="0"/>
              <a:cs typeface="Times New Roman" panose="02020603050405020304" pitchFamily="18" charset="0"/>
            </a:endParaRPr>
          </a:p>
          <a:p>
            <a:pPr marL="0" indent="0">
              <a:buNone/>
            </a:pPr>
            <a:endParaRPr lang="en-US" dirty="0"/>
          </a:p>
        </p:txBody>
      </p:sp>
      <p:pic>
        <p:nvPicPr>
          <p:cNvPr id="4" name="Picture 3"/>
          <p:cNvPicPr/>
          <p:nvPr/>
        </p:nvPicPr>
        <p:blipFill rotWithShape="1">
          <a:blip r:embed="rId2">
            <a:extLst>
              <a:ext uri="{28A0092B-C50C-407E-A947-70E740481C1C}">
                <a14:useLocalDpi xmlns:a14="http://schemas.microsoft.com/office/drawing/2010/main" val="0"/>
              </a:ext>
            </a:extLst>
          </a:blip>
          <a:srcRect l="2857" t="26778" r="4961" b="6509"/>
          <a:stretch/>
        </p:blipFill>
        <p:spPr bwMode="auto">
          <a:xfrm>
            <a:off x="6800850" y="1600200"/>
            <a:ext cx="4610100" cy="3467100"/>
          </a:xfrm>
          <a:prstGeom prst="rect">
            <a:avLst/>
          </a:prstGeom>
          <a:ln>
            <a:noFill/>
          </a:ln>
          <a:extLst>
            <a:ext uri="{53640926-AAD7-44D8-BBD7-CCE9431645EC}">
              <a14:shadowObscured xmlns:a14="http://schemas.microsoft.com/office/drawing/2010/main"/>
            </a:ext>
          </a:extLst>
        </p:spPr>
      </p:pic>
      <p:graphicFrame>
        <p:nvGraphicFramePr>
          <p:cNvPr id="5" name="Table 4"/>
          <p:cNvGraphicFramePr>
            <a:graphicFrameLocks noGrp="1"/>
          </p:cNvGraphicFramePr>
          <p:nvPr>
            <p:extLst>
              <p:ext uri="{D42A27DB-BD31-4B8C-83A1-F6EECF244321}">
                <p14:modId xmlns:p14="http://schemas.microsoft.com/office/powerpoint/2010/main" val="243960522"/>
              </p:ext>
            </p:extLst>
          </p:nvPr>
        </p:nvGraphicFramePr>
        <p:xfrm>
          <a:off x="1104900" y="4210050"/>
          <a:ext cx="6019800" cy="1645920"/>
        </p:xfrm>
        <a:graphic>
          <a:graphicData uri="http://schemas.openxmlformats.org/drawingml/2006/table">
            <a:tbl>
              <a:tblPr firstRow="1" firstCol="1" bandRow="1">
                <a:tableStyleId>{2D5ABB26-0587-4C30-8999-92F81FD0307C}</a:tableStyleId>
              </a:tblPr>
              <a:tblGrid>
                <a:gridCol w="3568700"/>
                <a:gridCol w="2451100"/>
              </a:tblGrid>
              <a:tr h="0">
                <a:tc>
                  <a:txBody>
                    <a:bodyPr/>
                    <a:lstStyle/>
                    <a:p>
                      <a:pPr marL="0" marR="0" algn="just">
                        <a:lnSpc>
                          <a:spcPct val="150000"/>
                        </a:lnSpc>
                        <a:spcBef>
                          <a:spcPts val="0"/>
                        </a:spcBef>
                        <a:spcAft>
                          <a:spcPts val="50"/>
                        </a:spcAft>
                      </a:pPr>
                      <a:r>
                        <a:rPr lang="en-US" sz="1200" dirty="0">
                          <a:effectLst/>
                        </a:rPr>
                        <a:t>A 900MHz quad-core ARM Cortex-A7 CPU </a:t>
                      </a:r>
                      <a:endParaRPr lang="en-US" sz="1100" dirty="0">
                        <a:effectLst/>
                        <a:latin typeface="Calibri" panose="020F0502020204030204" pitchFamily="34" charset="0"/>
                        <a:ea typeface="Calibri" panose="020F0502020204030204" pitchFamily="34" charset="0"/>
                        <a:cs typeface="Shruti"/>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just">
                        <a:lnSpc>
                          <a:spcPct val="150000"/>
                        </a:lnSpc>
                        <a:spcBef>
                          <a:spcPts val="0"/>
                        </a:spcBef>
                        <a:spcAft>
                          <a:spcPts val="50"/>
                        </a:spcAft>
                      </a:pPr>
                      <a:r>
                        <a:rPr lang="en-US" sz="1200" dirty="0">
                          <a:effectLst/>
                        </a:rPr>
                        <a:t>4 USB ports </a:t>
                      </a:r>
                      <a:endParaRPr lang="en-US" sz="1100" dirty="0">
                        <a:effectLst/>
                        <a:latin typeface="Calibri" panose="020F0502020204030204" pitchFamily="34" charset="0"/>
                        <a:ea typeface="Calibri" panose="020F0502020204030204" pitchFamily="34" charset="0"/>
                        <a:cs typeface="Shruti"/>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0">
                <a:tc>
                  <a:txBody>
                    <a:bodyPr/>
                    <a:lstStyle/>
                    <a:p>
                      <a:pPr marL="0" marR="0" algn="just">
                        <a:lnSpc>
                          <a:spcPct val="150000"/>
                        </a:lnSpc>
                        <a:spcBef>
                          <a:spcPts val="0"/>
                        </a:spcBef>
                        <a:spcAft>
                          <a:spcPts val="50"/>
                        </a:spcAft>
                      </a:pPr>
                      <a:r>
                        <a:rPr lang="en-US" sz="1200" dirty="0">
                          <a:effectLst/>
                        </a:rPr>
                        <a:t>1GB RAM </a:t>
                      </a:r>
                      <a:endParaRPr lang="en-US" sz="1100" dirty="0">
                        <a:effectLst/>
                        <a:latin typeface="Calibri" panose="020F0502020204030204" pitchFamily="34" charset="0"/>
                        <a:ea typeface="Calibri" panose="020F0502020204030204" pitchFamily="34" charset="0"/>
                        <a:cs typeface="Shruti"/>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just">
                        <a:lnSpc>
                          <a:spcPct val="150000"/>
                        </a:lnSpc>
                        <a:spcBef>
                          <a:spcPts val="0"/>
                        </a:spcBef>
                        <a:spcAft>
                          <a:spcPts val="50"/>
                        </a:spcAft>
                      </a:pPr>
                      <a:r>
                        <a:rPr lang="en-US" sz="1200" dirty="0">
                          <a:effectLst/>
                        </a:rPr>
                        <a:t>Full HDMI port </a:t>
                      </a:r>
                      <a:endParaRPr lang="en-US" sz="1100" dirty="0">
                        <a:effectLst/>
                        <a:latin typeface="Calibri" panose="020F0502020204030204" pitchFamily="34" charset="0"/>
                        <a:ea typeface="Calibri" panose="020F0502020204030204" pitchFamily="34" charset="0"/>
                        <a:cs typeface="Shruti"/>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0">
                <a:tc>
                  <a:txBody>
                    <a:bodyPr/>
                    <a:lstStyle/>
                    <a:p>
                      <a:pPr marL="0" marR="0" algn="just">
                        <a:lnSpc>
                          <a:spcPct val="150000"/>
                        </a:lnSpc>
                        <a:spcBef>
                          <a:spcPts val="0"/>
                        </a:spcBef>
                        <a:spcAft>
                          <a:spcPts val="50"/>
                        </a:spcAft>
                      </a:pPr>
                      <a:r>
                        <a:rPr lang="en-US" sz="1200" dirty="0">
                          <a:effectLst/>
                        </a:rPr>
                        <a:t>40 GPIO pins </a:t>
                      </a:r>
                      <a:endParaRPr lang="en-US" sz="1100" dirty="0">
                        <a:effectLst/>
                        <a:latin typeface="Calibri" panose="020F0502020204030204" pitchFamily="34" charset="0"/>
                        <a:ea typeface="Calibri" panose="020F0502020204030204" pitchFamily="34" charset="0"/>
                        <a:cs typeface="Shruti"/>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just">
                        <a:lnSpc>
                          <a:spcPct val="150000"/>
                        </a:lnSpc>
                        <a:spcBef>
                          <a:spcPts val="0"/>
                        </a:spcBef>
                        <a:spcAft>
                          <a:spcPts val="50"/>
                        </a:spcAft>
                      </a:pPr>
                      <a:r>
                        <a:rPr lang="en-US" sz="1200" dirty="0">
                          <a:effectLst/>
                        </a:rPr>
                        <a:t>Display Interface </a:t>
                      </a:r>
                      <a:endParaRPr lang="en-US" sz="1100" dirty="0">
                        <a:effectLst/>
                        <a:latin typeface="Calibri" panose="020F0502020204030204" pitchFamily="34" charset="0"/>
                        <a:ea typeface="Calibri" panose="020F0502020204030204" pitchFamily="34" charset="0"/>
                        <a:cs typeface="Shruti"/>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0">
                <a:tc>
                  <a:txBody>
                    <a:bodyPr/>
                    <a:lstStyle/>
                    <a:p>
                      <a:pPr marL="0" marR="0" algn="just">
                        <a:lnSpc>
                          <a:spcPct val="150000"/>
                        </a:lnSpc>
                        <a:spcBef>
                          <a:spcPts val="0"/>
                        </a:spcBef>
                        <a:spcAft>
                          <a:spcPts val="50"/>
                        </a:spcAft>
                      </a:pPr>
                      <a:r>
                        <a:rPr lang="en-US" sz="1200" dirty="0">
                          <a:effectLst/>
                        </a:rPr>
                        <a:t>Ethernet Port </a:t>
                      </a:r>
                      <a:endParaRPr lang="en-US" sz="1100" dirty="0">
                        <a:effectLst/>
                        <a:latin typeface="Calibri" panose="020F0502020204030204" pitchFamily="34" charset="0"/>
                        <a:ea typeface="Calibri" panose="020F0502020204030204" pitchFamily="34" charset="0"/>
                        <a:cs typeface="Shruti"/>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just">
                        <a:lnSpc>
                          <a:spcPct val="150000"/>
                        </a:lnSpc>
                        <a:spcBef>
                          <a:spcPts val="0"/>
                        </a:spcBef>
                        <a:spcAft>
                          <a:spcPts val="50"/>
                        </a:spcAft>
                      </a:pPr>
                      <a:r>
                        <a:rPr lang="en-US" sz="1200" dirty="0">
                          <a:effectLst/>
                        </a:rPr>
                        <a:t>Micro SD card Slot </a:t>
                      </a:r>
                      <a:endParaRPr lang="en-US" sz="1100" dirty="0">
                        <a:effectLst/>
                        <a:latin typeface="Calibri" panose="020F0502020204030204" pitchFamily="34" charset="0"/>
                        <a:ea typeface="Calibri" panose="020F0502020204030204" pitchFamily="34" charset="0"/>
                        <a:cs typeface="Shruti"/>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0">
                <a:tc>
                  <a:txBody>
                    <a:bodyPr/>
                    <a:lstStyle/>
                    <a:p>
                      <a:pPr marL="0" marR="0" algn="just">
                        <a:lnSpc>
                          <a:spcPct val="150000"/>
                        </a:lnSpc>
                        <a:spcBef>
                          <a:spcPts val="0"/>
                        </a:spcBef>
                        <a:spcAft>
                          <a:spcPts val="50"/>
                        </a:spcAft>
                      </a:pPr>
                      <a:r>
                        <a:rPr lang="en-US" sz="1200" dirty="0">
                          <a:effectLst/>
                        </a:rPr>
                        <a:t>Combined 3.5mm audio jack and composite video </a:t>
                      </a:r>
                      <a:endParaRPr lang="en-US" sz="1100" dirty="0">
                        <a:effectLst/>
                        <a:latin typeface="Calibri" panose="020F0502020204030204" pitchFamily="34" charset="0"/>
                        <a:ea typeface="Calibri" panose="020F0502020204030204" pitchFamily="34" charset="0"/>
                        <a:cs typeface="Shruti"/>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just">
                        <a:lnSpc>
                          <a:spcPct val="150000"/>
                        </a:lnSpc>
                        <a:spcBef>
                          <a:spcPts val="0"/>
                        </a:spcBef>
                        <a:spcAft>
                          <a:spcPts val="50"/>
                        </a:spcAft>
                      </a:pPr>
                      <a:r>
                        <a:rPr lang="en-US" sz="1200" dirty="0">
                          <a:effectLst/>
                        </a:rPr>
                        <a:t>Video core IV 3D graphics core </a:t>
                      </a:r>
                      <a:endParaRPr lang="en-US" sz="1100" dirty="0">
                        <a:effectLst/>
                        <a:latin typeface="Calibri" panose="020F0502020204030204" pitchFamily="34" charset="0"/>
                        <a:ea typeface="Calibri" panose="020F0502020204030204" pitchFamily="34" charset="0"/>
                        <a:cs typeface="Shruti"/>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0">
                <a:tc>
                  <a:txBody>
                    <a:bodyPr/>
                    <a:lstStyle/>
                    <a:p>
                      <a:pPr marL="0" marR="0" algn="just">
                        <a:lnSpc>
                          <a:spcPct val="150000"/>
                        </a:lnSpc>
                        <a:spcBef>
                          <a:spcPts val="0"/>
                        </a:spcBef>
                        <a:spcAft>
                          <a:spcPts val="50"/>
                        </a:spcAft>
                      </a:pPr>
                      <a:r>
                        <a:rPr lang="en-US" sz="1200" dirty="0">
                          <a:effectLst/>
                        </a:rPr>
                        <a:t>Camera Interface </a:t>
                      </a:r>
                      <a:endParaRPr lang="en-US" sz="1100" dirty="0">
                        <a:effectLst/>
                        <a:latin typeface="Calibri" panose="020F0502020204030204" pitchFamily="34" charset="0"/>
                        <a:ea typeface="Calibri" panose="020F0502020204030204" pitchFamily="34" charset="0"/>
                        <a:cs typeface="Shruti"/>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just">
                        <a:lnSpc>
                          <a:spcPct val="150000"/>
                        </a:lnSpc>
                        <a:spcBef>
                          <a:spcPts val="0"/>
                        </a:spcBef>
                        <a:spcAft>
                          <a:spcPts val="50"/>
                        </a:spcAft>
                      </a:pPr>
                      <a:r>
                        <a:rPr lang="en-US" sz="1200" dirty="0">
                          <a:effectLst/>
                        </a:rPr>
                        <a:t> </a:t>
                      </a:r>
                      <a:endParaRPr lang="en-US" sz="1100" dirty="0">
                        <a:effectLst/>
                        <a:latin typeface="Calibri" panose="020F0502020204030204" pitchFamily="34" charset="0"/>
                        <a:ea typeface="Calibri" panose="020F0502020204030204" pitchFamily="34" charset="0"/>
                        <a:cs typeface="Shruti"/>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6" name="Date Placeholder 5"/>
          <p:cNvSpPr>
            <a:spLocks noGrp="1"/>
          </p:cNvSpPr>
          <p:nvPr>
            <p:ph type="dt" sz="half" idx="10"/>
          </p:nvPr>
        </p:nvSpPr>
        <p:spPr/>
        <p:txBody>
          <a:bodyPr/>
          <a:lstStyle/>
          <a:p>
            <a:r>
              <a:rPr lang="en-US" dirty="0" smtClean="0"/>
              <a:t>15/5/2016</a:t>
            </a:r>
            <a:endParaRPr lang="en-US" dirty="0"/>
          </a:p>
        </p:txBody>
      </p:sp>
      <p:sp>
        <p:nvSpPr>
          <p:cNvPr id="7" name="Footer Placeholder 6"/>
          <p:cNvSpPr>
            <a:spLocks noGrp="1"/>
          </p:cNvSpPr>
          <p:nvPr>
            <p:ph type="ftr" sz="quarter" idx="11"/>
          </p:nvPr>
        </p:nvSpPr>
        <p:spPr/>
        <p:txBody>
          <a:bodyPr/>
          <a:lstStyle/>
          <a:p>
            <a:r>
              <a:rPr lang="en-US" dirty="0" smtClean="0"/>
              <a:t>VATSAL N SHAH : IOT ROBOT</a:t>
            </a:r>
            <a:endParaRPr lang="en-US" dirty="0"/>
          </a:p>
        </p:txBody>
      </p:sp>
      <p:sp>
        <p:nvSpPr>
          <p:cNvPr id="8" name="Slide Number Placeholder 7"/>
          <p:cNvSpPr>
            <a:spLocks noGrp="1"/>
          </p:cNvSpPr>
          <p:nvPr>
            <p:ph type="sldNum" sz="quarter" idx="12"/>
          </p:nvPr>
        </p:nvSpPr>
        <p:spPr/>
        <p:txBody>
          <a:bodyPr/>
          <a:lstStyle/>
          <a:p>
            <a:fld id="{0FF54DE5-C571-48E8-A5BC-B369434E2F44}" type="slidenum">
              <a:rPr lang="en-US" smtClean="0"/>
              <a:t>7</a:t>
            </a:fld>
            <a:endParaRPr lang="en-US" dirty="0"/>
          </a:p>
        </p:txBody>
      </p:sp>
    </p:spTree>
    <p:extLst>
      <p:ext uri="{BB962C8B-B14F-4D97-AF65-F5344CB8AC3E}">
        <p14:creationId xmlns:p14="http://schemas.microsoft.com/office/powerpoint/2010/main" val="1669862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Continue…</a:t>
            </a:r>
            <a:endParaRPr lang="en-US" dirty="0"/>
          </a:p>
        </p:txBody>
      </p:sp>
      <p:sp>
        <p:nvSpPr>
          <p:cNvPr id="3" name="Content Placeholder 2"/>
          <p:cNvSpPr>
            <a:spLocks noGrp="1"/>
          </p:cNvSpPr>
          <p:nvPr>
            <p:ph idx="1"/>
          </p:nvPr>
        </p:nvSpPr>
        <p:spPr>
          <a:xfrm>
            <a:off x="1104900" y="1600200"/>
            <a:ext cx="8492242" cy="4572000"/>
          </a:xfrm>
        </p:spPr>
        <p:txBody>
          <a:bodyPr>
            <a:normAutofit/>
          </a:bodyPr>
          <a:lstStyle/>
          <a:p>
            <a:pPr marL="0" indent="0" algn="just">
              <a:buNone/>
            </a:pPr>
            <a:r>
              <a:rPr lang="en-IN" b="1" dirty="0" smtClean="0">
                <a:latin typeface="Times New Roman" panose="02020603050405020304" pitchFamily="18" charset="0"/>
                <a:cs typeface="Times New Roman" panose="02020603050405020304" pitchFamily="18" charset="0"/>
              </a:rPr>
              <a:t>2.   WiFi Dongle</a:t>
            </a:r>
          </a:p>
          <a:p>
            <a:pPr algn="just"/>
            <a:r>
              <a:rPr lang="en-IN" sz="1800" dirty="0" smtClean="0">
                <a:latin typeface="Times New Roman" panose="02020603050405020304" pitchFamily="18" charset="0"/>
                <a:cs typeface="Times New Roman" panose="02020603050405020304" pitchFamily="18" charset="0"/>
              </a:rPr>
              <a:t>Its </a:t>
            </a:r>
            <a:r>
              <a:rPr lang="en-IN" sz="1800" dirty="0">
                <a:latin typeface="Times New Roman" panose="02020603050405020304" pitchFamily="18" charset="0"/>
                <a:cs typeface="Times New Roman" panose="02020603050405020304" pitchFamily="18" charset="0"/>
              </a:rPr>
              <a:t>150Mbps Nano USB adapter. </a:t>
            </a:r>
            <a:r>
              <a:rPr lang="en-IN" sz="1800" dirty="0" smtClean="0">
                <a:latin typeface="Times New Roman" panose="02020603050405020304" pitchFamily="18" charset="0"/>
                <a:cs typeface="Times New Roman" panose="02020603050405020304" pitchFamily="18" charset="0"/>
              </a:rPr>
              <a:t>Wireless-N </a:t>
            </a:r>
            <a:r>
              <a:rPr lang="en-IN" sz="1800" dirty="0">
                <a:latin typeface="Times New Roman" panose="02020603050405020304" pitchFamily="18" charset="0"/>
                <a:cs typeface="Times New Roman" panose="02020603050405020304" pitchFamily="18" charset="0"/>
              </a:rPr>
              <a:t>USB adapter is used to connect Raspberry Pi with Internet. Standards are IEEE 802.11n, 802.11g, 802.11b and frequency range is 2.4 GHz. </a:t>
            </a:r>
          </a:p>
          <a:p>
            <a:pPr algn="just"/>
            <a:r>
              <a:rPr lang="en-IN" sz="1800" dirty="0" smtClean="0">
                <a:latin typeface="Times New Roman" panose="02020603050405020304" pitchFamily="18" charset="0"/>
                <a:cs typeface="Times New Roman" panose="02020603050405020304" pitchFamily="18" charset="0"/>
              </a:rPr>
              <a:t>Support </a:t>
            </a:r>
            <a:r>
              <a:rPr lang="en-IN" sz="1800" dirty="0">
                <a:latin typeface="Times New Roman" panose="02020603050405020304" pitchFamily="18" charset="0"/>
                <a:cs typeface="Times New Roman" panose="02020603050405020304" pitchFamily="18" charset="0"/>
              </a:rPr>
              <a:t>the systems as XP, Vista, WIN 7, WIN 8, and Linux. </a:t>
            </a:r>
            <a:endParaRPr lang="en-IN" sz="1800" dirty="0" smtClean="0">
              <a:latin typeface="Times New Roman" panose="02020603050405020304" pitchFamily="18" charset="0"/>
              <a:cs typeface="Times New Roman" panose="02020603050405020304" pitchFamily="18" charset="0"/>
            </a:endParaRPr>
          </a:p>
          <a:p>
            <a:pPr marL="0" indent="0" algn="just">
              <a:buNone/>
            </a:pPr>
            <a:r>
              <a:rPr lang="en-IN" b="1" dirty="0" smtClean="0">
                <a:latin typeface="Times New Roman" panose="02020603050405020304" pitchFamily="18" charset="0"/>
                <a:cs typeface="Times New Roman" panose="02020603050405020304" pitchFamily="18" charset="0"/>
              </a:rPr>
              <a:t>3.   Raspberry </a:t>
            </a:r>
            <a:r>
              <a:rPr lang="en-IN" b="1" dirty="0">
                <a:latin typeface="Times New Roman" panose="02020603050405020304" pitchFamily="18" charset="0"/>
                <a:cs typeface="Times New Roman" panose="02020603050405020304" pitchFamily="18" charset="0"/>
              </a:rPr>
              <a:t>Pi </a:t>
            </a:r>
            <a:r>
              <a:rPr lang="en-IN" b="1" dirty="0" smtClean="0">
                <a:latin typeface="Times New Roman" panose="02020603050405020304" pitchFamily="18" charset="0"/>
                <a:cs typeface="Times New Roman" panose="02020603050405020304" pitchFamily="18" charset="0"/>
              </a:rPr>
              <a:t>Camera</a:t>
            </a:r>
          </a:p>
          <a:p>
            <a:pPr algn="just">
              <a:lnSpc>
                <a:spcPct val="150000"/>
              </a:lnSpc>
            </a:pPr>
            <a:r>
              <a:rPr lang="en-IN" sz="1800" dirty="0">
                <a:latin typeface="Times New Roman" panose="02020603050405020304" pitchFamily="18" charset="0"/>
                <a:cs typeface="Times New Roman" panose="02020603050405020304" pitchFamily="18" charset="0"/>
              </a:rPr>
              <a:t>The Raspberry Pi camera board contains a 5 MPixel sensor, and connects via a ribbon cable to  </a:t>
            </a:r>
            <a:r>
              <a:rPr lang="en-IN" sz="1800" dirty="0" smtClean="0">
                <a:latin typeface="Times New Roman" panose="02020603050405020304" pitchFamily="18" charset="0"/>
                <a:cs typeface="Times New Roman" panose="02020603050405020304" pitchFamily="18" charset="0"/>
              </a:rPr>
              <a:t>the </a:t>
            </a:r>
            <a:r>
              <a:rPr lang="en-IN" sz="1800" dirty="0">
                <a:latin typeface="Times New Roman" panose="02020603050405020304" pitchFamily="18" charset="0"/>
                <a:cs typeface="Times New Roman" panose="02020603050405020304" pitchFamily="18" charset="0"/>
              </a:rPr>
              <a:t>CSI connector on the Raspberry Pi</a:t>
            </a:r>
            <a:r>
              <a:rPr lang="en-IN" sz="1800" dirty="0" smtClean="0">
                <a:latin typeface="Times New Roman" panose="02020603050405020304" pitchFamily="18" charset="0"/>
                <a:cs typeface="Times New Roman" panose="02020603050405020304" pitchFamily="18" charset="0"/>
              </a:rPr>
              <a:t>.</a:t>
            </a:r>
          </a:p>
          <a:p>
            <a:pPr algn="just">
              <a:lnSpc>
                <a:spcPct val="150000"/>
              </a:lnSpc>
            </a:pPr>
            <a:r>
              <a:rPr lang="en-IN" sz="1800" dirty="0" smtClean="0">
                <a:latin typeface="Times New Roman" panose="02020603050405020304" pitchFamily="18" charset="0"/>
                <a:cs typeface="Times New Roman" panose="02020603050405020304" pitchFamily="18" charset="0"/>
              </a:rPr>
              <a:t> </a:t>
            </a:r>
            <a:r>
              <a:rPr lang="en-IN" sz="1800" dirty="0">
                <a:latin typeface="Times New Roman" panose="02020603050405020304" pitchFamily="18" charset="0"/>
                <a:cs typeface="Times New Roman" panose="02020603050405020304" pitchFamily="18" charset="0"/>
              </a:rPr>
              <a:t>In Raspbian support can be enabled by the installing or upgrading to the latest version </a:t>
            </a:r>
            <a:r>
              <a:rPr lang="en-IN" sz="1800" dirty="0" smtClean="0">
                <a:latin typeface="Times New Roman" panose="02020603050405020304" pitchFamily="18" charset="0"/>
                <a:cs typeface="Times New Roman" panose="02020603050405020304" pitchFamily="18" charset="0"/>
              </a:rPr>
              <a:t>of the </a:t>
            </a:r>
            <a:r>
              <a:rPr lang="en-IN" sz="1800" dirty="0">
                <a:latin typeface="Times New Roman" panose="02020603050405020304" pitchFamily="18" charset="0"/>
                <a:cs typeface="Times New Roman" panose="02020603050405020304" pitchFamily="18" charset="0"/>
              </a:rPr>
              <a:t>OS and then running Raspi-config and selecting the camera option. </a:t>
            </a:r>
            <a:endParaRPr lang="en-US" sz="1800" dirty="0">
              <a:latin typeface="Times New Roman" panose="02020603050405020304" pitchFamily="18" charset="0"/>
              <a:cs typeface="Times New Roman" panose="02020603050405020304" pitchFamily="18" charset="0"/>
            </a:endParaRPr>
          </a:p>
        </p:txBody>
      </p:sp>
      <p:pic>
        <p:nvPicPr>
          <p:cNvPr id="4" name="Picture 3" descr="E:\Project\Sem-8\Images\Report\s-l300.jpg"/>
          <p:cNvPicPr/>
          <p:nvPr/>
        </p:nvPicPr>
        <p:blipFill rotWithShape="1">
          <a:blip r:embed="rId2">
            <a:extLst>
              <a:ext uri="{28A0092B-C50C-407E-A947-70E740481C1C}">
                <a14:useLocalDpi xmlns:a14="http://schemas.microsoft.com/office/drawing/2010/main" val="0"/>
              </a:ext>
            </a:extLst>
          </a:blip>
          <a:srcRect l="13291" t="10889" r="20724" b="12207"/>
          <a:stretch/>
        </p:blipFill>
        <p:spPr bwMode="auto">
          <a:xfrm>
            <a:off x="9597142" y="1798637"/>
            <a:ext cx="1323340" cy="1076325"/>
          </a:xfrm>
          <a:prstGeom prst="rect">
            <a:avLst/>
          </a:prstGeom>
          <a:noFill/>
          <a:ln>
            <a:noFill/>
          </a:ln>
          <a:extLst>
            <a:ext uri="{53640926-AAD7-44D8-BBD7-CCE9431645EC}">
              <a14:shadowObscured xmlns:a14="http://schemas.microsoft.com/office/drawing/2010/main"/>
            </a:ext>
          </a:extLst>
        </p:spPr>
      </p:pic>
      <p:pic>
        <p:nvPicPr>
          <p:cNvPr id="5" name="Picture 4" descr="E:\Project\Sem-8\Images\Report\11868-00a.jp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597142" y="4152900"/>
            <a:ext cx="1628775" cy="1628775"/>
          </a:xfrm>
          <a:prstGeom prst="rect">
            <a:avLst/>
          </a:prstGeom>
          <a:noFill/>
          <a:ln>
            <a:noFill/>
          </a:ln>
        </p:spPr>
      </p:pic>
      <p:sp>
        <p:nvSpPr>
          <p:cNvPr id="6" name="Date Placeholder 5"/>
          <p:cNvSpPr>
            <a:spLocks noGrp="1"/>
          </p:cNvSpPr>
          <p:nvPr>
            <p:ph type="dt" sz="half" idx="10"/>
          </p:nvPr>
        </p:nvSpPr>
        <p:spPr/>
        <p:txBody>
          <a:bodyPr/>
          <a:lstStyle/>
          <a:p>
            <a:r>
              <a:rPr lang="en-US" dirty="0" smtClean="0"/>
              <a:t>15/5/2016</a:t>
            </a:r>
            <a:endParaRPr lang="en-US" dirty="0"/>
          </a:p>
        </p:txBody>
      </p:sp>
      <p:sp>
        <p:nvSpPr>
          <p:cNvPr id="7" name="Footer Placeholder 6"/>
          <p:cNvSpPr>
            <a:spLocks noGrp="1"/>
          </p:cNvSpPr>
          <p:nvPr>
            <p:ph type="ftr" sz="quarter" idx="11"/>
          </p:nvPr>
        </p:nvSpPr>
        <p:spPr/>
        <p:txBody>
          <a:bodyPr/>
          <a:lstStyle/>
          <a:p>
            <a:r>
              <a:rPr lang="en-US" dirty="0" smtClean="0"/>
              <a:t>VATSAL N SHAH : IOT ROBOT</a:t>
            </a:r>
            <a:endParaRPr lang="en-US" dirty="0"/>
          </a:p>
        </p:txBody>
      </p:sp>
      <p:sp>
        <p:nvSpPr>
          <p:cNvPr id="8" name="Slide Number Placeholder 7"/>
          <p:cNvSpPr>
            <a:spLocks noGrp="1"/>
          </p:cNvSpPr>
          <p:nvPr>
            <p:ph type="sldNum" sz="quarter" idx="12"/>
          </p:nvPr>
        </p:nvSpPr>
        <p:spPr/>
        <p:txBody>
          <a:bodyPr/>
          <a:lstStyle/>
          <a:p>
            <a:fld id="{0FF54DE5-C571-48E8-A5BC-B369434E2F44}" type="slidenum">
              <a:rPr lang="en-US" smtClean="0"/>
              <a:t>8</a:t>
            </a:fld>
            <a:endParaRPr lang="en-US" dirty="0"/>
          </a:p>
        </p:txBody>
      </p:sp>
    </p:spTree>
    <p:extLst>
      <p:ext uri="{BB962C8B-B14F-4D97-AF65-F5344CB8AC3E}">
        <p14:creationId xmlns:p14="http://schemas.microsoft.com/office/powerpoint/2010/main" val="1365250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Continue…</a:t>
            </a:r>
            <a:endParaRPr lang="en-US" dirty="0"/>
          </a:p>
        </p:txBody>
      </p:sp>
      <p:sp>
        <p:nvSpPr>
          <p:cNvPr id="3" name="Content Placeholder 2"/>
          <p:cNvSpPr>
            <a:spLocks noGrp="1"/>
          </p:cNvSpPr>
          <p:nvPr>
            <p:ph idx="1"/>
          </p:nvPr>
        </p:nvSpPr>
        <p:spPr>
          <a:xfrm>
            <a:off x="1104900" y="1600200"/>
            <a:ext cx="8492242" cy="4572000"/>
          </a:xfrm>
        </p:spPr>
        <p:txBody>
          <a:bodyPr>
            <a:normAutofit/>
          </a:bodyPr>
          <a:lstStyle/>
          <a:p>
            <a:pPr marL="0" indent="0" algn="just">
              <a:lnSpc>
                <a:spcPct val="100000"/>
              </a:lnSpc>
              <a:buNone/>
            </a:pPr>
            <a:r>
              <a:rPr lang="en-IN" b="1" dirty="0" smtClean="0">
                <a:latin typeface="Times New Roman" panose="02020603050405020304" pitchFamily="18" charset="0"/>
                <a:cs typeface="Times New Roman" panose="02020603050405020304" pitchFamily="18" charset="0"/>
              </a:rPr>
              <a:t>4.   5V </a:t>
            </a:r>
            <a:r>
              <a:rPr lang="en-IN" b="1" dirty="0">
                <a:latin typeface="Times New Roman" panose="02020603050405020304" pitchFamily="18" charset="0"/>
                <a:cs typeface="Times New Roman" panose="02020603050405020304" pitchFamily="18" charset="0"/>
              </a:rPr>
              <a:t>Adapter Power Supply</a:t>
            </a:r>
            <a:endParaRPr lang="en-IN" dirty="0" smtClean="0">
              <a:latin typeface="Times New Roman" panose="02020603050405020304" pitchFamily="18" charset="0"/>
              <a:cs typeface="Times New Roman" panose="02020603050405020304" pitchFamily="18" charset="0"/>
            </a:endParaRPr>
          </a:p>
          <a:p>
            <a:pPr algn="just">
              <a:lnSpc>
                <a:spcPct val="150000"/>
              </a:lnSpc>
            </a:pPr>
            <a:r>
              <a:rPr lang="en-IN" sz="1800" dirty="0" smtClean="0">
                <a:latin typeface="Times New Roman" panose="02020603050405020304" pitchFamily="18" charset="0"/>
                <a:cs typeface="Times New Roman" panose="02020603050405020304" pitchFamily="18" charset="0"/>
              </a:rPr>
              <a:t>Raspberry </a:t>
            </a:r>
            <a:r>
              <a:rPr lang="en-IN" sz="1800" dirty="0">
                <a:latin typeface="Times New Roman" panose="02020603050405020304" pitchFamily="18" charset="0"/>
                <a:cs typeface="Times New Roman" panose="02020603050405020304" pitchFamily="18" charset="0"/>
              </a:rPr>
              <a:t>Pi require power source to turn it on. 5V adapter Power supply is enough to power up. In project I connect Power bank with raspberry Pi, so that it can be put easily in structure. </a:t>
            </a:r>
            <a:endParaRPr lang="en-IN" sz="1800" dirty="0" smtClean="0">
              <a:latin typeface="Times New Roman" panose="02020603050405020304" pitchFamily="18" charset="0"/>
              <a:cs typeface="Times New Roman" panose="02020603050405020304" pitchFamily="18" charset="0"/>
            </a:endParaRPr>
          </a:p>
          <a:p>
            <a:pPr marL="0" indent="0" algn="just">
              <a:lnSpc>
                <a:spcPct val="100000"/>
              </a:lnSpc>
              <a:buNone/>
            </a:pPr>
            <a:r>
              <a:rPr lang="en-IN" b="1" dirty="0" smtClean="0">
                <a:latin typeface="Times New Roman" panose="02020603050405020304" pitchFamily="18" charset="0"/>
                <a:cs typeface="Times New Roman" panose="02020603050405020304" pitchFamily="18" charset="0"/>
              </a:rPr>
              <a:t>5.   Ultrasonic Sensor</a:t>
            </a:r>
            <a:endParaRPr lang="en-IN" b="1" dirty="0" smtClean="0"/>
          </a:p>
          <a:p>
            <a:pPr algn="just">
              <a:lnSpc>
                <a:spcPct val="100000"/>
              </a:lnSpc>
            </a:pPr>
            <a:r>
              <a:rPr lang="en-IN" sz="1800" dirty="0">
                <a:latin typeface="Times New Roman" panose="02020603050405020304" pitchFamily="18" charset="0"/>
                <a:cs typeface="Times New Roman" panose="02020603050405020304" pitchFamily="18" charset="0"/>
              </a:rPr>
              <a:t>This sensor is a high performance ultrasonic range finder. </a:t>
            </a:r>
            <a:endParaRPr lang="en-IN" sz="1800" dirty="0" smtClean="0">
              <a:latin typeface="Times New Roman" panose="02020603050405020304" pitchFamily="18" charset="0"/>
              <a:cs typeface="Times New Roman" panose="02020603050405020304" pitchFamily="18" charset="0"/>
            </a:endParaRPr>
          </a:p>
          <a:p>
            <a:pPr algn="just">
              <a:lnSpc>
                <a:spcPct val="100000"/>
              </a:lnSpc>
            </a:pPr>
            <a:r>
              <a:rPr lang="en-IN" sz="1800" dirty="0" smtClean="0">
                <a:latin typeface="Times New Roman" panose="02020603050405020304" pitchFamily="18" charset="0"/>
                <a:cs typeface="Times New Roman" panose="02020603050405020304" pitchFamily="18" charset="0"/>
              </a:rPr>
              <a:t>It </a:t>
            </a:r>
            <a:r>
              <a:rPr lang="en-IN" sz="1800" dirty="0">
                <a:latin typeface="Times New Roman" panose="02020603050405020304" pitchFamily="18" charset="0"/>
                <a:cs typeface="Times New Roman" panose="02020603050405020304" pitchFamily="18" charset="0"/>
              </a:rPr>
              <a:t>is compact and measures an amazingly wide range from 2cm to 4m. </a:t>
            </a:r>
            <a:endParaRPr lang="en-IN" sz="1800" dirty="0" smtClean="0">
              <a:latin typeface="Times New Roman" panose="02020603050405020304" pitchFamily="18" charset="0"/>
              <a:cs typeface="Times New Roman" panose="02020603050405020304" pitchFamily="18" charset="0"/>
            </a:endParaRPr>
          </a:p>
          <a:p>
            <a:pPr algn="just">
              <a:lnSpc>
                <a:spcPct val="100000"/>
              </a:lnSpc>
            </a:pPr>
            <a:r>
              <a:rPr lang="en-IN" sz="1800" dirty="0" smtClean="0">
                <a:latin typeface="Times New Roman" panose="02020603050405020304" pitchFamily="18" charset="0"/>
                <a:cs typeface="Times New Roman" panose="02020603050405020304" pitchFamily="18" charset="0"/>
              </a:rPr>
              <a:t>This </a:t>
            </a:r>
            <a:r>
              <a:rPr lang="en-IN" sz="1800" dirty="0">
                <a:latin typeface="Times New Roman" panose="02020603050405020304" pitchFamily="18" charset="0"/>
                <a:cs typeface="Times New Roman" panose="02020603050405020304" pitchFamily="18" charset="0"/>
              </a:rPr>
              <a:t>ranger is a perfect for any robotic application, or any other projects requiring accurate ranging information. </a:t>
            </a:r>
            <a:endParaRPr lang="en-US" sz="1800" dirty="0">
              <a:latin typeface="Times New Roman" panose="02020603050405020304" pitchFamily="18" charset="0"/>
              <a:cs typeface="Times New Roman" panose="02020603050405020304" pitchFamily="18" charset="0"/>
            </a:endParaRPr>
          </a:p>
        </p:txBody>
      </p:sp>
      <p:pic>
        <p:nvPicPr>
          <p:cNvPr id="6" name="Picture 5" descr="E:\Project\Sem-8\Images\Report\myStore.lk-charger-raspberry-pi-model-2-800x800.jpg"/>
          <p:cNvPicPr/>
          <p:nvPr/>
        </p:nvPicPr>
        <p:blipFill rotWithShape="1">
          <a:blip r:embed="rId2" cstate="print">
            <a:extLst>
              <a:ext uri="{28A0092B-C50C-407E-A947-70E740481C1C}">
                <a14:useLocalDpi xmlns:a14="http://schemas.microsoft.com/office/drawing/2010/main" val="0"/>
              </a:ext>
            </a:extLst>
          </a:blip>
          <a:srcRect t="17021" b="14894"/>
          <a:stretch/>
        </p:blipFill>
        <p:spPr bwMode="auto">
          <a:xfrm>
            <a:off x="9597142" y="1778000"/>
            <a:ext cx="1790700" cy="1219200"/>
          </a:xfrm>
          <a:prstGeom prst="rect">
            <a:avLst/>
          </a:prstGeom>
          <a:noFill/>
          <a:ln>
            <a:noFill/>
          </a:ln>
          <a:extLst>
            <a:ext uri="{53640926-AAD7-44D8-BBD7-CCE9431645EC}">
              <a14:shadowObscured xmlns:a14="http://schemas.microsoft.com/office/drawing/2010/main"/>
            </a:ext>
          </a:extLst>
        </p:spPr>
      </p:pic>
      <p:pic>
        <p:nvPicPr>
          <p:cNvPr id="7" name="Picture 6"/>
          <p:cNvPicPr/>
          <p:nvPr/>
        </p:nvPicPr>
        <p:blipFill rotWithShape="1">
          <a:blip r:embed="rId3"/>
          <a:srcRect t="22650" b="17780"/>
          <a:stretch/>
        </p:blipFill>
        <p:spPr bwMode="auto">
          <a:xfrm>
            <a:off x="9955212" y="4448175"/>
            <a:ext cx="1781175" cy="1060450"/>
          </a:xfrm>
          <a:prstGeom prst="rect">
            <a:avLst/>
          </a:prstGeom>
          <a:ln>
            <a:noFill/>
          </a:ln>
          <a:extLst>
            <a:ext uri="{53640926-AAD7-44D8-BBD7-CCE9431645EC}">
              <a14:shadowObscured xmlns:a14="http://schemas.microsoft.com/office/drawing/2010/main"/>
            </a:ext>
          </a:extLst>
        </p:spPr>
      </p:pic>
      <p:sp>
        <p:nvSpPr>
          <p:cNvPr id="9" name="Date Placeholder 8"/>
          <p:cNvSpPr>
            <a:spLocks noGrp="1"/>
          </p:cNvSpPr>
          <p:nvPr>
            <p:ph type="dt" sz="half" idx="10"/>
          </p:nvPr>
        </p:nvSpPr>
        <p:spPr/>
        <p:txBody>
          <a:bodyPr/>
          <a:lstStyle/>
          <a:p>
            <a:r>
              <a:rPr lang="en-US" dirty="0" smtClean="0"/>
              <a:t>15/5/2016</a:t>
            </a:r>
            <a:endParaRPr lang="en-US" dirty="0"/>
          </a:p>
        </p:txBody>
      </p:sp>
      <p:sp>
        <p:nvSpPr>
          <p:cNvPr id="10" name="Footer Placeholder 9"/>
          <p:cNvSpPr>
            <a:spLocks noGrp="1"/>
          </p:cNvSpPr>
          <p:nvPr>
            <p:ph type="ftr" sz="quarter" idx="11"/>
          </p:nvPr>
        </p:nvSpPr>
        <p:spPr/>
        <p:txBody>
          <a:bodyPr/>
          <a:lstStyle/>
          <a:p>
            <a:r>
              <a:rPr lang="en-US" dirty="0" smtClean="0"/>
              <a:t>VATSAL N SHAH : IOT ROBOT</a:t>
            </a:r>
            <a:endParaRPr lang="en-US" dirty="0"/>
          </a:p>
        </p:txBody>
      </p:sp>
      <p:sp>
        <p:nvSpPr>
          <p:cNvPr id="11" name="Slide Number Placeholder 10"/>
          <p:cNvSpPr>
            <a:spLocks noGrp="1"/>
          </p:cNvSpPr>
          <p:nvPr>
            <p:ph type="sldNum" sz="quarter" idx="12"/>
          </p:nvPr>
        </p:nvSpPr>
        <p:spPr/>
        <p:txBody>
          <a:bodyPr/>
          <a:lstStyle/>
          <a:p>
            <a:fld id="{0FF54DE5-C571-48E8-A5BC-B369434E2F44}" type="slidenum">
              <a:rPr lang="en-US" smtClean="0"/>
              <a:t>9</a:t>
            </a:fld>
            <a:endParaRPr lang="en-US" dirty="0"/>
          </a:p>
        </p:txBody>
      </p:sp>
    </p:spTree>
    <p:extLst>
      <p:ext uri="{BB962C8B-B14F-4D97-AF65-F5344CB8AC3E}">
        <p14:creationId xmlns:p14="http://schemas.microsoft.com/office/powerpoint/2010/main" val="3160900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Academic Literature 16x9">
  <a:themeElements>
    <a:clrScheme name="Academic Literature">
      <a:dk1>
        <a:srgbClr val="514843"/>
      </a:dk1>
      <a:lt1>
        <a:srgbClr val="FFFFFF"/>
      </a:lt1>
      <a:dk2>
        <a:srgbClr val="000000"/>
      </a:dk2>
      <a:lt2>
        <a:srgbClr val="FFFFF3"/>
      </a:lt2>
      <a:accent1>
        <a:srgbClr val="514843"/>
      </a:accent1>
      <a:accent2>
        <a:srgbClr val="6D7D66"/>
      </a:accent2>
      <a:accent3>
        <a:srgbClr val="525A6A"/>
      </a:accent3>
      <a:accent4>
        <a:srgbClr val="827266"/>
      </a:accent4>
      <a:accent5>
        <a:srgbClr val="AE9A7E"/>
      </a:accent5>
      <a:accent6>
        <a:srgbClr val="A8A39E"/>
      </a:accent6>
      <a:hlink>
        <a:srgbClr val="59704F"/>
      </a:hlink>
      <a:folHlink>
        <a:srgbClr val="A8A39E"/>
      </a:folHlink>
    </a:clrScheme>
    <a:fontScheme name="Plantagenet Cherokee-Euphemia">
      <a:majorFont>
        <a:latin typeface="Plantagenet Cherokee"/>
        <a:ea typeface=""/>
        <a:cs typeface=""/>
      </a:majorFont>
      <a:minorFont>
        <a:latin typeface="Euphemia"/>
        <a:ea typeface=""/>
        <a:cs typeface=""/>
      </a:minorFont>
    </a:fontScheme>
    <a:fmtScheme name="AcademicLiterature">
      <a:fillStyleLst>
        <a:solidFill>
          <a:schemeClr val="phClr"/>
        </a:solidFill>
        <a:gradFill rotWithShape="1">
          <a:gsLst>
            <a:gs pos="0">
              <a:schemeClr val="phClr">
                <a:tint val="58000"/>
                <a:satMod val="300000"/>
              </a:schemeClr>
            </a:gs>
            <a:gs pos="100000">
              <a:schemeClr val="phClr">
                <a:tint val="68000"/>
                <a:satMod val="300000"/>
              </a:schemeClr>
            </a:gs>
          </a:gsLst>
          <a:path path="rect">
            <a:fillToRect l="50000" t="50000" r="50000" b="50000"/>
          </a:path>
        </a:gradFill>
        <a:gradFill rotWithShape="1">
          <a:gsLst>
            <a:gs pos="0">
              <a:schemeClr val="phClr">
                <a:shade val="100000"/>
                <a:satMod val="137000"/>
              </a:schemeClr>
            </a:gs>
            <a:gs pos="71000">
              <a:schemeClr val="phClr">
                <a:shade val="98000"/>
                <a:satMod val="137000"/>
              </a:schemeClr>
            </a:gs>
            <a:gs pos="100000">
              <a:schemeClr val="phClr">
                <a:shade val="75000"/>
                <a:satMod val="137000"/>
              </a:schemeClr>
            </a:gs>
          </a:gsLst>
          <a:path path="rect">
            <a:fillToRect l="50000" t="50000" r="50000" b="50000"/>
          </a:path>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80000"/>
                <a:satMod val="300000"/>
              </a:schemeClr>
            </a:gs>
            <a:gs pos="100000">
              <a:schemeClr val="phClr">
                <a:shade val="90000"/>
                <a:alpha val="80000"/>
                <a:satMod val="200000"/>
              </a:schemeClr>
            </a:gs>
          </a:gsLst>
          <a:path path="rect">
            <a:fillToRect l="20000" t="20000" r="20000" b="20000"/>
          </a:path>
        </a:gradFill>
        <a:gradFill rotWithShape="1">
          <a:gsLst>
            <a:gs pos="0">
              <a:schemeClr val="phClr">
                <a:tint val="80000"/>
                <a:satMod val="300000"/>
              </a:schemeClr>
            </a:gs>
            <a:gs pos="100000">
              <a:schemeClr val="phClr">
                <a:shade val="90000"/>
                <a:alpha val="80000"/>
                <a:satMod val="200000"/>
              </a:schemeClr>
            </a:gs>
          </a:gsLst>
          <a:path path="rect">
            <a:fillToRect l="5000" t="5000" r="5000" b="5000"/>
          </a:path>
        </a:gradFill>
      </a:bgFillStyleLst>
    </a:fmtScheme>
  </a:themeElements>
  <a:objectDefaults>
    <a:lnDef>
      <a:spPr>
        <a:ln>
          <a:solidFill>
            <a:schemeClr val="accent1"/>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Academic Literature">
      <a:dk1>
        <a:srgbClr val="514843"/>
      </a:dk1>
      <a:lt1>
        <a:srgbClr val="FFFFFF"/>
      </a:lt1>
      <a:dk2>
        <a:srgbClr val="000000"/>
      </a:dk2>
      <a:lt2>
        <a:srgbClr val="FFFFF3"/>
      </a:lt2>
      <a:accent1>
        <a:srgbClr val="514843"/>
      </a:accent1>
      <a:accent2>
        <a:srgbClr val="6D7D66"/>
      </a:accent2>
      <a:accent3>
        <a:srgbClr val="525A6A"/>
      </a:accent3>
      <a:accent4>
        <a:srgbClr val="827266"/>
      </a:accent4>
      <a:accent5>
        <a:srgbClr val="AE9A7E"/>
      </a:accent5>
      <a:accent6>
        <a:srgbClr val="A8A39E"/>
      </a:accent6>
      <a:hlink>
        <a:srgbClr val="59704F"/>
      </a:hlink>
      <a:folHlink>
        <a:srgbClr val="A8A39E"/>
      </a:folHlink>
    </a:clrScheme>
    <a:fontScheme name="Plantagenet Cherokee-Euphemia">
      <a:majorFont>
        <a:latin typeface="Plantagenet Cherokee"/>
        <a:ea typeface=""/>
        <a:cs typeface=""/>
      </a:majorFont>
      <a:minorFont>
        <a:latin typeface="Euphemia"/>
        <a:ea typeface=""/>
        <a:cs typeface=""/>
      </a:minorFont>
    </a:fontScheme>
    <a:fmtScheme name="AcademicLiterature">
      <a:fillStyleLst>
        <a:solidFill>
          <a:schemeClr val="phClr"/>
        </a:solidFill>
        <a:gradFill rotWithShape="1">
          <a:gsLst>
            <a:gs pos="0">
              <a:schemeClr val="phClr">
                <a:tint val="58000"/>
                <a:satMod val="300000"/>
              </a:schemeClr>
            </a:gs>
            <a:gs pos="100000">
              <a:schemeClr val="phClr">
                <a:tint val="68000"/>
                <a:satMod val="300000"/>
              </a:schemeClr>
            </a:gs>
          </a:gsLst>
          <a:path path="rect">
            <a:fillToRect l="50000" t="50000" r="50000" b="50000"/>
          </a:path>
        </a:gradFill>
        <a:gradFill rotWithShape="1">
          <a:gsLst>
            <a:gs pos="0">
              <a:schemeClr val="phClr">
                <a:shade val="100000"/>
                <a:satMod val="137000"/>
              </a:schemeClr>
            </a:gs>
            <a:gs pos="71000">
              <a:schemeClr val="phClr">
                <a:shade val="98000"/>
                <a:satMod val="137000"/>
              </a:schemeClr>
            </a:gs>
            <a:gs pos="100000">
              <a:schemeClr val="phClr">
                <a:shade val="75000"/>
                <a:satMod val="137000"/>
              </a:schemeClr>
            </a:gs>
          </a:gsLst>
          <a:path path="rect">
            <a:fillToRect l="50000" t="50000" r="50000" b="50000"/>
          </a:path>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80000"/>
                <a:satMod val="300000"/>
              </a:schemeClr>
            </a:gs>
            <a:gs pos="100000">
              <a:schemeClr val="phClr">
                <a:shade val="90000"/>
                <a:alpha val="80000"/>
                <a:satMod val="200000"/>
              </a:schemeClr>
            </a:gs>
          </a:gsLst>
          <a:path path="rect">
            <a:fillToRect l="20000" t="20000" r="20000" b="20000"/>
          </a:path>
        </a:gradFill>
        <a:gradFill rotWithShape="1">
          <a:gsLst>
            <a:gs pos="0">
              <a:schemeClr val="phClr">
                <a:tint val="80000"/>
                <a:satMod val="300000"/>
              </a:schemeClr>
            </a:gs>
            <a:gs pos="100000">
              <a:schemeClr val="phClr">
                <a:shade val="90000"/>
                <a:alpha val="80000"/>
                <a:satMod val="200000"/>
              </a:schemeClr>
            </a:gs>
          </a:gsLst>
          <a:path path="rect">
            <a:fillToRect l="5000" t="5000" r="5000" b="5000"/>
          </a:path>
        </a:gradFill>
      </a:bgFillStyleLst>
    </a:fmtScheme>
  </a:themeElements>
  <a:objectDefaults>
    <a:lnDef>
      <a:spPr>
        <a:ln>
          <a:solidFill>
            <a:schemeClr val="accent1"/>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Academic Literature">
      <a:dk1>
        <a:srgbClr val="514843"/>
      </a:dk1>
      <a:lt1>
        <a:srgbClr val="FFFFFF"/>
      </a:lt1>
      <a:dk2>
        <a:srgbClr val="000000"/>
      </a:dk2>
      <a:lt2>
        <a:srgbClr val="FFFFF3"/>
      </a:lt2>
      <a:accent1>
        <a:srgbClr val="514843"/>
      </a:accent1>
      <a:accent2>
        <a:srgbClr val="6D7D66"/>
      </a:accent2>
      <a:accent3>
        <a:srgbClr val="525A6A"/>
      </a:accent3>
      <a:accent4>
        <a:srgbClr val="827266"/>
      </a:accent4>
      <a:accent5>
        <a:srgbClr val="AE9A7E"/>
      </a:accent5>
      <a:accent6>
        <a:srgbClr val="A8A39E"/>
      </a:accent6>
      <a:hlink>
        <a:srgbClr val="59704F"/>
      </a:hlink>
      <a:folHlink>
        <a:srgbClr val="A8A39E"/>
      </a:folHlink>
    </a:clrScheme>
    <a:fontScheme name="Plantagenet Cherokee-Euphemia">
      <a:majorFont>
        <a:latin typeface="Plantagenet Cherokee"/>
        <a:ea typeface=""/>
        <a:cs typeface=""/>
      </a:majorFont>
      <a:minorFont>
        <a:latin typeface="Euphemia"/>
        <a:ea typeface=""/>
        <a:cs typeface=""/>
      </a:minorFont>
    </a:fontScheme>
    <a:fmtScheme name="AcademicLiterature">
      <a:fillStyleLst>
        <a:solidFill>
          <a:schemeClr val="phClr"/>
        </a:solidFill>
        <a:gradFill rotWithShape="1">
          <a:gsLst>
            <a:gs pos="0">
              <a:schemeClr val="phClr">
                <a:tint val="58000"/>
                <a:satMod val="300000"/>
              </a:schemeClr>
            </a:gs>
            <a:gs pos="100000">
              <a:schemeClr val="phClr">
                <a:tint val="68000"/>
                <a:satMod val="300000"/>
              </a:schemeClr>
            </a:gs>
          </a:gsLst>
          <a:path path="rect">
            <a:fillToRect l="50000" t="50000" r="50000" b="50000"/>
          </a:path>
        </a:gradFill>
        <a:gradFill rotWithShape="1">
          <a:gsLst>
            <a:gs pos="0">
              <a:schemeClr val="phClr">
                <a:shade val="100000"/>
                <a:satMod val="137000"/>
              </a:schemeClr>
            </a:gs>
            <a:gs pos="71000">
              <a:schemeClr val="phClr">
                <a:shade val="98000"/>
                <a:satMod val="137000"/>
              </a:schemeClr>
            </a:gs>
            <a:gs pos="100000">
              <a:schemeClr val="phClr">
                <a:shade val="75000"/>
                <a:satMod val="137000"/>
              </a:schemeClr>
            </a:gs>
          </a:gsLst>
          <a:path path="rect">
            <a:fillToRect l="50000" t="50000" r="50000" b="50000"/>
          </a:path>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80000"/>
                <a:satMod val="300000"/>
              </a:schemeClr>
            </a:gs>
            <a:gs pos="100000">
              <a:schemeClr val="phClr">
                <a:shade val="90000"/>
                <a:alpha val="80000"/>
                <a:satMod val="200000"/>
              </a:schemeClr>
            </a:gs>
          </a:gsLst>
          <a:path path="rect">
            <a:fillToRect l="20000" t="20000" r="20000" b="20000"/>
          </a:path>
        </a:gradFill>
        <a:gradFill rotWithShape="1">
          <a:gsLst>
            <a:gs pos="0">
              <a:schemeClr val="phClr">
                <a:tint val="80000"/>
                <a:satMod val="300000"/>
              </a:schemeClr>
            </a:gs>
            <a:gs pos="100000">
              <a:schemeClr val="phClr">
                <a:shade val="90000"/>
                <a:alpha val="80000"/>
                <a:satMod val="200000"/>
              </a:schemeClr>
            </a:gs>
          </a:gsLst>
          <a:path path="rect">
            <a:fillToRect l="5000" t="5000" r="5000" b="5000"/>
          </a:path>
        </a:gradFill>
      </a:bgFillStyleLst>
    </a:fmtScheme>
  </a:themeElements>
  <a:objectDefaults>
    <a:lnDef>
      <a:spPr>
        <a:ln>
          <a:solidFill>
            <a:schemeClr val="accent1"/>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561E720F-F05D-4536-9C34-0CFCED65D3B7}">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Academic presentation, pinstripe and ribbon design (widescreen)</Template>
  <TotalTime>0</TotalTime>
  <Words>2073</Words>
  <Application>Microsoft Office PowerPoint</Application>
  <PresentationFormat>Widescreen</PresentationFormat>
  <Paragraphs>274</Paragraphs>
  <Slides>24</Slides>
  <Notes>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24</vt:i4>
      </vt:variant>
    </vt:vector>
  </HeadingPairs>
  <TitlesOfParts>
    <vt:vector size="32" baseType="lpstr">
      <vt:lpstr>Arial</vt:lpstr>
      <vt:lpstr>Calibri</vt:lpstr>
      <vt:lpstr>Euphemia</vt:lpstr>
      <vt:lpstr>Plantagenet Cherokee</vt:lpstr>
      <vt:lpstr>Shruti</vt:lpstr>
      <vt:lpstr>Times New Roman</vt:lpstr>
      <vt:lpstr>Wingdings</vt:lpstr>
      <vt:lpstr>Academic Literature 16x9</vt:lpstr>
      <vt:lpstr>MAJOR Project Presentation  on IOT ROBOT</vt:lpstr>
      <vt:lpstr>Abstract</vt:lpstr>
      <vt:lpstr>Introduction </vt:lpstr>
      <vt:lpstr>Objective</vt:lpstr>
      <vt:lpstr>Design Methodology </vt:lpstr>
      <vt:lpstr>PowerPoint Presentation</vt:lpstr>
      <vt:lpstr>Components Details </vt:lpstr>
      <vt:lpstr>Continue…</vt:lpstr>
      <vt:lpstr>Continue…</vt:lpstr>
      <vt:lpstr>Continue…</vt:lpstr>
      <vt:lpstr>Continue…</vt:lpstr>
      <vt:lpstr>Comparison of Raspberry Pi other Competitor </vt:lpstr>
      <vt:lpstr>Advantages of Raspberry Pi</vt:lpstr>
      <vt:lpstr>Disadvantages of Raspberry Pi</vt:lpstr>
      <vt:lpstr>Tools Used</vt:lpstr>
      <vt:lpstr>Implemented System</vt:lpstr>
      <vt:lpstr>Setup</vt:lpstr>
      <vt:lpstr>Results</vt:lpstr>
      <vt:lpstr>Conclusion </vt:lpstr>
      <vt:lpstr>Future Work</vt:lpstr>
      <vt:lpstr>References</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cp:lastModifiedBy/>
  <cp:revision>1</cp:revision>
  <dcterms:created xsi:type="dcterms:W3CDTF">2016-05-15T03:46:12Z</dcterms:created>
  <dcterms:modified xsi:type="dcterms:W3CDTF">2016-05-15T05:28:02Z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TC034313809991</vt:lpwstr>
  </property>
</Properties>
</file>